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77" r:id="rId4"/>
    <p:sldId id="276" r:id="rId5"/>
    <p:sldId id="275" r:id="rId6"/>
    <p:sldId id="270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294" r:id="rId16"/>
    <p:sldId id="295" r:id="rId17"/>
    <p:sldId id="296" r:id="rId18"/>
    <p:sldId id="297" r:id="rId19"/>
    <p:sldId id="301" r:id="rId20"/>
    <p:sldId id="302" r:id="rId21"/>
    <p:sldId id="303" r:id="rId22"/>
    <p:sldId id="304" r:id="rId23"/>
    <p:sldId id="305" r:id="rId24"/>
    <p:sldId id="306" r:id="rId25"/>
    <p:sldId id="298" r:id="rId26"/>
    <p:sldId id="299" r:id="rId27"/>
    <p:sldId id="300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262" r:id="rId40"/>
    <p:sldId id="274" r:id="rId41"/>
    <p:sldId id="282" r:id="rId42"/>
    <p:sldId id="281" r:id="rId43"/>
    <p:sldId id="280" r:id="rId44"/>
    <p:sldId id="279" r:id="rId45"/>
    <p:sldId id="278" r:id="rId46"/>
    <p:sldId id="261" r:id="rId47"/>
    <p:sldId id="318" r:id="rId48"/>
    <p:sldId id="319" r:id="rId49"/>
    <p:sldId id="320" r:id="rId50"/>
    <p:sldId id="321" r:id="rId51"/>
    <p:sldId id="269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E12"/>
    <a:srgbClr val="B7ADCF"/>
    <a:srgbClr val="080717"/>
    <a:srgbClr val="0E0D13"/>
    <a:srgbClr val="611561"/>
    <a:srgbClr val="404E7C"/>
    <a:srgbClr val="0D1019"/>
    <a:srgbClr val="AC4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EF5DB-8891-4A2F-BAC1-F9A7AA972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1E0AA9-E668-4019-ACD1-05D3E8C1D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E44C8-9BEA-41B4-81BD-985F1E2B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6442E2-0ACB-4B21-B25C-2E3AFE86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EDBF9-D551-4BEE-A835-36E5202D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41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92DE5-59A4-4F9D-B4EF-ED97CA1E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F96B1BC-2ACA-4CB9-B0B0-055270CCC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4FCCBC-FC43-40A9-95DD-62D8E24E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DC64EB-6DDC-4C4E-A41C-BED481FC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A7B3F3-B93D-41C1-8C0D-FA88049F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95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93AB22-DA99-49D9-B4FF-99F76DDFA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40895E-B09E-46E0-9988-B3DD08089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B7186-7646-4B1A-A67C-D2B946FC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7DEB7E-44D4-4BB2-BC10-626D468E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66F849-DAE9-411C-9FD2-D77793C4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76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F03F8-0637-49E5-936E-383E66DE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CBB9A6-6E24-4730-9C46-BA5B77CA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108C32-B0C7-4C1A-8E91-2240E5A0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AB6EA2-3870-4111-B0B4-95091E73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AD2FF-53D9-4A0D-9380-376DB320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70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C2D48-C6E8-47F3-A565-E9A24020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F65FFC-9FC9-4BE3-805E-6A0A7EBD8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99EAC5-6C91-484A-830B-4176F0C9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C5B58C-333D-4524-BDA4-57776A50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4B07CF-D44F-40CC-AA58-C48900CC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97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7F440-0AE0-4F0A-8748-60896F6F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C38775-404B-4C44-AE9C-C0DE64258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363C0D-06F3-4C4B-BC2F-133647DC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69C27C-B4F0-44AB-B428-5C2684BC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64FCA0-6CB7-4AF5-B929-99F2A91C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069B8C-B730-406C-9BC2-03F48A9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84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BB4BE-97A6-4426-B9DD-F6099436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23906-FE66-489D-A1ED-BDF5C3FD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EB305-0C3E-4A20-81CA-CB7F4F315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46C0B9-A209-42F4-9956-FA943953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6FD4345-1C21-4062-BF1F-0217029EB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36C0C7-AC85-4705-A1DA-8D15B923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C9CC8BE-437A-4818-9772-765B7181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7C6B1B9-BF9B-47B9-8F20-449DF8AB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61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4BC21-CB0D-4E32-9A43-DDAF63DE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300093-F8CE-4486-885B-AB852FBC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114513-BF38-43A6-BF92-2127CE5B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38FEE8-1E02-4928-9A8D-43D97D3D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52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77A935-D0EC-4B81-9431-F17530BB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5854F8-E6C0-44E5-A259-B47F650E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F2E425-A449-41FA-861A-BD03D57E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00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BA35E-AE76-4EE0-ADB5-D07A52A7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6E74DE-4CEC-4154-99AC-463F74F00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95F18D-7ECA-4DD4-84D6-E7F726424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49DB7B-89F1-4F4C-B196-302875EB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5FA942-01B8-4E45-B10C-E90EF882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550AC6-595E-4D81-B9DD-87F3DDBB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0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55143-9234-4E9D-8422-E0AC2AC4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9FFCD6-5758-46B5-9FAC-477262396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F36AD2-05DB-44A5-8C19-50BB35F9A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34EF3E-6F90-41EB-A0A7-1C1A45B6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943026-C4EF-4028-8501-E6DB7EFC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138C47-B7DC-4578-91D5-13A0F50C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64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C172BA-E97B-4501-8176-F74E10DB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1DB91-DD99-4831-9FAC-62656F0A3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4970B-C679-4B5F-9392-19330ECA0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E2AE-C04E-4C51-A956-5CF74B1989D0}" type="datetimeFigureOut">
              <a:rPr lang="pt-BR" smtClean="0"/>
              <a:t>20/11/2024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807C3B-078C-4B01-B545-EFF01A656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C1EBB5-395C-478B-B121-8DC2BFD13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7DAD9-8532-49FB-ADBD-11D7226A5B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98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orts.net/br/guias/melhor-mmorp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sports.net/br/guias/jogos-roguelik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esports.net/br/noticias/melhores-jogos-de-tabuleiro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6F6AD65-6F1D-4315-8B0D-5A9EDC799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17A1156D-6D35-47D2-B4CE-A598EDB76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0545992"/>
                  </p:ext>
                </p:extLst>
              </p:nvPr>
            </p:nvGraphicFramePr>
            <p:xfrm>
              <a:off x="5279065" y="2349000"/>
              <a:ext cx="1633870" cy="919047"/>
            </p:xfrm>
            <a:graphic>
              <a:graphicData uri="http://schemas.microsoft.com/office/powerpoint/2016/slidezoom">
                <pslz:sldZm>
                  <pslz:sldZmObj sldId="284" cId="1307050858">
                    <pslz:zmPr id="{EBE3106F-1221-43FF-B729-F3AD5EBA3BD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33870" cy="9190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1270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7A1156D-6D35-47D2-B4CE-A598EDB76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9065" y="2349000"/>
                <a:ext cx="1633870" cy="9190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1270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21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-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6096000" y="0"/>
            <a:ext cx="17390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 rot="16200000">
            <a:off x="3657601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Ação e Aventura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7948062" y="3115700"/>
            <a:ext cx="23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1002313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-10906" y="613955"/>
            <a:ext cx="611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Aventura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947388-D37C-49E9-88C9-D86D6220E1C3}"/>
              </a:ext>
            </a:extLst>
          </p:cNvPr>
          <p:cNvSpPr/>
          <p:nvPr/>
        </p:nvSpPr>
        <p:spPr>
          <a:xfrm>
            <a:off x="7835035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1054453-1FA9-4C18-9EFD-80A23A0E310F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48C29EC-DA9C-474F-9F43-95087CA1F13D}"/>
              </a:ext>
            </a:extLst>
          </p:cNvPr>
          <p:cNvSpPr/>
          <p:nvPr/>
        </p:nvSpPr>
        <p:spPr>
          <a:xfrm>
            <a:off x="9367543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71AEA6A-141A-4BB3-B956-BFD8F9DF5B26}"/>
              </a:ext>
            </a:extLst>
          </p:cNvPr>
          <p:cNvSpPr txBox="1"/>
          <p:nvPr/>
        </p:nvSpPr>
        <p:spPr>
          <a:xfrm rot="16200000">
            <a:off x="5124870" y="3228943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ECCA1E2-B14B-45B4-9E02-AA8E42396318}"/>
              </a:ext>
            </a:extLst>
          </p:cNvPr>
          <p:cNvSpPr txBox="1"/>
          <p:nvPr/>
        </p:nvSpPr>
        <p:spPr>
          <a:xfrm rot="16200000">
            <a:off x="8058035" y="3228943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79F835C-61D2-4055-8C1D-5832F1D69645}"/>
              </a:ext>
            </a:extLst>
          </p:cNvPr>
          <p:cNvSpPr txBox="1"/>
          <p:nvPr/>
        </p:nvSpPr>
        <p:spPr>
          <a:xfrm rot="16200000">
            <a:off x="6646472" y="3228943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pic>
        <p:nvPicPr>
          <p:cNvPr id="27" name="Picture 6" descr="Lara Croft Tomb Raider Transparent | PNG All">
            <a:extLst>
              <a:ext uri="{FF2B5EF4-FFF2-40B4-BE49-F238E27FC236}">
                <a16:creationId xmlns:a16="http://schemas.microsoft.com/office/drawing/2014/main" id="{C7779624-71EE-4F5C-8540-B8931DFC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38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37165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CBC12B77-1F2E-43FE-ADA8-E569FDCCB131}"/>
              </a:ext>
            </a:extLst>
          </p:cNvPr>
          <p:cNvSpPr/>
          <p:nvPr/>
        </p:nvSpPr>
        <p:spPr>
          <a:xfrm>
            <a:off x="1981204" y="0"/>
            <a:ext cx="609599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0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4" y="-6546800"/>
            <a:ext cx="1400866" cy="1987990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atin typeface="Copperplate Gothic Bold" panose="020E07050202060204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5351128" y="3226452"/>
            <a:ext cx="685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8065057" y="3226452"/>
            <a:ext cx="685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2713931" y="467771"/>
            <a:ext cx="4935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000" b="1" i="0" dirty="0">
                <a:solidFill>
                  <a:schemeClr val="bg1"/>
                </a:solidFill>
                <a:effectLst/>
                <a:latin typeface="montserrat" panose="020B0604020202020204" pitchFamily="2" charset="0"/>
              </a:rPr>
              <a:t>Ação e Aventura</a:t>
            </a:r>
          </a:p>
        </p:txBody>
      </p:sp>
      <p:pic>
        <p:nvPicPr>
          <p:cNvPr id="19" name="Picture 12" descr="Tomb Raider Lara Croft PNG">
            <a:extLst>
              <a:ext uri="{FF2B5EF4-FFF2-40B4-BE49-F238E27FC236}">
                <a16:creationId xmlns:a16="http://schemas.microsoft.com/office/drawing/2014/main" id="{7C7144B2-953E-463C-919E-215720406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301"/>
          <a:stretch/>
        </p:blipFill>
        <p:spPr bwMode="auto">
          <a:xfrm flipH="1">
            <a:off x="1981202" y="1170673"/>
            <a:ext cx="1810427" cy="5682343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2DCA21C9-BEB9-4C04-8DF1-B5096C8243CB}"/>
              </a:ext>
            </a:extLst>
          </p:cNvPr>
          <p:cNvSpPr/>
          <p:nvPr/>
        </p:nvSpPr>
        <p:spPr>
          <a:xfrm>
            <a:off x="9478069" y="0"/>
            <a:ext cx="13076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AA1E07-35C9-4F93-BF47-ADC2BD123EE7}"/>
              </a:ext>
            </a:extLst>
          </p:cNvPr>
          <p:cNvSpPr txBox="1"/>
          <p:nvPr/>
        </p:nvSpPr>
        <p:spPr>
          <a:xfrm rot="16200000">
            <a:off x="6665427" y="3226452"/>
            <a:ext cx="6853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pic>
        <p:nvPicPr>
          <p:cNvPr id="22" name="Picture 6" descr="Lara Croft Tomb Raider Transparent | PNG All">
            <a:extLst>
              <a:ext uri="{FF2B5EF4-FFF2-40B4-BE49-F238E27FC236}">
                <a16:creationId xmlns:a16="http://schemas.microsoft.com/office/drawing/2014/main" id="{F14F9536-7625-426F-98EC-CB08283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903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Lara Croft Tomb Raider Transparent | PNG All">
            <a:extLst>
              <a:ext uri="{FF2B5EF4-FFF2-40B4-BE49-F238E27FC236}">
                <a16:creationId xmlns:a16="http://schemas.microsoft.com/office/drawing/2014/main" id="{27853D74-0BAF-40BB-1BBF-8B44B74FA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345"/>
          <a:stretch/>
        </p:blipFill>
        <p:spPr bwMode="auto">
          <a:xfrm>
            <a:off x="2114550" y="1211281"/>
            <a:ext cx="1144187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8B2291-979F-46C5-A73A-CE18329D7407}"/>
              </a:ext>
            </a:extLst>
          </p:cNvPr>
          <p:cNvSpPr txBox="1"/>
          <p:nvPr/>
        </p:nvSpPr>
        <p:spPr>
          <a:xfrm>
            <a:off x="2021991" y="1831614"/>
            <a:ext cx="601442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Um dos gêneros de jogos mais populares são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os jogos de tiro em primeira pessoa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conhecidos como FPS, colocam o jogador na perspectiva do protagonista, geralmente focando em combate com armas de fogo.</a:t>
            </a:r>
          </a:p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 adrenalina de estar “nos olhos” do personagem e a intensidade das batalhas tornam esses jogos extremamente populares. Títulos como DOOM,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Call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Duty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VALORANT e Counter-Strike são os principais exemplos do gênero.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55828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CBC12B77-1F2E-43FE-ADA8-E569FDCCB131}"/>
              </a:ext>
            </a:extLst>
          </p:cNvPr>
          <p:cNvSpPr/>
          <p:nvPr/>
        </p:nvSpPr>
        <p:spPr>
          <a:xfrm>
            <a:off x="3422858" y="0"/>
            <a:ext cx="604975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0" y="0"/>
            <a:ext cx="341740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8065057" y="3226452"/>
            <a:ext cx="6853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3417404" y="532176"/>
            <a:ext cx="605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sz="4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19" name="Picture 12" descr="Tomb Raider Lara Croft PNG">
            <a:extLst>
              <a:ext uri="{FF2B5EF4-FFF2-40B4-BE49-F238E27FC236}">
                <a16:creationId xmlns:a16="http://schemas.microsoft.com/office/drawing/2014/main" id="{7C7144B2-953E-463C-919E-215720406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301"/>
          <a:stretch/>
        </p:blipFill>
        <p:spPr bwMode="auto">
          <a:xfrm flipH="1">
            <a:off x="1981201" y="1170673"/>
            <a:ext cx="2602673" cy="5682343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2DCA21C9-BEB9-4C04-8DF1-B5096C8243CB}"/>
              </a:ext>
            </a:extLst>
          </p:cNvPr>
          <p:cNvSpPr/>
          <p:nvPr/>
        </p:nvSpPr>
        <p:spPr>
          <a:xfrm>
            <a:off x="9478069" y="0"/>
            <a:ext cx="13076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AA1E07-35C9-4F93-BF47-ADC2BD123EE7}"/>
              </a:ext>
            </a:extLst>
          </p:cNvPr>
          <p:cNvSpPr txBox="1"/>
          <p:nvPr/>
        </p:nvSpPr>
        <p:spPr>
          <a:xfrm rot="16200000">
            <a:off x="6662935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pic>
        <p:nvPicPr>
          <p:cNvPr id="22" name="Picture 6" descr="Lara Croft Tomb Raider Transparent | PNG All">
            <a:extLst>
              <a:ext uri="{FF2B5EF4-FFF2-40B4-BE49-F238E27FC236}">
                <a16:creationId xmlns:a16="http://schemas.microsoft.com/office/drawing/2014/main" id="{F14F9536-7625-426F-98EC-CB08283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903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8B2291-979F-46C5-A73A-CE18329D7407}"/>
              </a:ext>
            </a:extLst>
          </p:cNvPr>
          <p:cNvSpPr txBox="1"/>
          <p:nvPr/>
        </p:nvSpPr>
        <p:spPr>
          <a:xfrm>
            <a:off x="3440525" y="1772237"/>
            <a:ext cx="60497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é um subgênero de ação e aventura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plaforma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que se caracteriza por um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mundo interconectado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onde o jogador precisa encontrar itens e habilidades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para desbloquear novas áreas.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Castlevania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: Symphony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the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Night são os jogos que deram nome ao gênero.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28045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19CBE8-13B0-4DDA-8933-7D87E6DCA7FE}"/>
              </a:ext>
            </a:extLst>
          </p:cNvPr>
          <p:cNvSpPr/>
          <p:nvPr/>
        </p:nvSpPr>
        <p:spPr>
          <a:xfrm>
            <a:off x="3435072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BC12B77-1F2E-43FE-ADA8-E569FDCCB131}"/>
              </a:ext>
            </a:extLst>
          </p:cNvPr>
          <p:cNvSpPr/>
          <p:nvPr/>
        </p:nvSpPr>
        <p:spPr>
          <a:xfrm>
            <a:off x="4723706" y="13488"/>
            <a:ext cx="604975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0" y="0"/>
            <a:ext cx="341740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8000106" y="3226452"/>
            <a:ext cx="6853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4718252" y="527192"/>
            <a:ext cx="605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pic>
        <p:nvPicPr>
          <p:cNvPr id="19" name="Picture 12" descr="Tomb Raider Lara Croft PNG">
            <a:extLst>
              <a:ext uri="{FF2B5EF4-FFF2-40B4-BE49-F238E27FC236}">
                <a16:creationId xmlns:a16="http://schemas.microsoft.com/office/drawing/2014/main" id="{7C7144B2-953E-463C-919E-215720406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301"/>
          <a:stretch/>
        </p:blipFill>
        <p:spPr bwMode="auto">
          <a:xfrm flipH="1">
            <a:off x="1981201" y="1170673"/>
            <a:ext cx="2602673" cy="5682343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reflection endPos="0" dist="50800" dir="5400000" sy="-100000" algn="bl" rotWithShape="0"/>
          </a:effectLst>
        </p:spPr>
      </p:pic>
      <p:pic>
        <p:nvPicPr>
          <p:cNvPr id="22" name="Picture 6" descr="Lara Croft Tomb Raider Transparent | PNG All">
            <a:extLst>
              <a:ext uri="{FF2B5EF4-FFF2-40B4-BE49-F238E27FC236}">
                <a16:creationId xmlns:a16="http://schemas.microsoft.com/office/drawing/2014/main" id="{F14F9536-7625-426F-98EC-CB08283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903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8B2291-979F-46C5-A73A-CE18329D7407}"/>
              </a:ext>
            </a:extLst>
          </p:cNvPr>
          <p:cNvSpPr txBox="1"/>
          <p:nvPr/>
        </p:nvSpPr>
        <p:spPr>
          <a:xfrm>
            <a:off x="4741373" y="1767253"/>
            <a:ext cx="60497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Nos jogos point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click, 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jogador interage com o ambiente clicando em objetos e personagens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para resolver puzzles e progredir na história. Esses jogos são conhecidos por suas narrativas envolventes e enigmas desafiadores.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Monkey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Island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Grim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Fandango são exemplos icônicos.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9A2BA-8B3A-4373-860C-347A07EF7AA4}"/>
              </a:ext>
            </a:extLst>
          </p:cNvPr>
          <p:cNvSpPr txBox="1"/>
          <p:nvPr/>
        </p:nvSpPr>
        <p:spPr>
          <a:xfrm rot="16200000">
            <a:off x="638592" y="3236419"/>
            <a:ext cx="6853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4785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9919CBE8-13B0-4DDA-8933-7D87E6DCA7FE}"/>
              </a:ext>
            </a:extLst>
          </p:cNvPr>
          <p:cNvSpPr/>
          <p:nvPr/>
        </p:nvSpPr>
        <p:spPr>
          <a:xfrm>
            <a:off x="3435072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BC12B77-1F2E-43FE-ADA8-E569FDCCB131}"/>
              </a:ext>
            </a:extLst>
          </p:cNvPr>
          <p:cNvSpPr/>
          <p:nvPr/>
        </p:nvSpPr>
        <p:spPr>
          <a:xfrm>
            <a:off x="6008193" y="-4984"/>
            <a:ext cx="636853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18472" y="0"/>
            <a:ext cx="341740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6025860" y="527192"/>
            <a:ext cx="616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sz="4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8B2291-979F-46C5-A73A-CE18329D7407}"/>
              </a:ext>
            </a:extLst>
          </p:cNvPr>
          <p:cNvSpPr txBox="1"/>
          <p:nvPr/>
        </p:nvSpPr>
        <p:spPr>
          <a:xfrm>
            <a:off x="6025860" y="1767253"/>
            <a:ext cx="6166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oferecem aos jogadores um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mundo aberto para explorar e manipular livremente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muitas vezes sem um objetivo específico.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Minecraft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Terraria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Garry’s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ícones desse gênero, proporcionando infinitas possibilidades de criação e exploração.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9A2BA-8B3A-4373-860C-347A07EF7AA4}"/>
              </a:ext>
            </a:extLst>
          </p:cNvPr>
          <p:cNvSpPr txBox="1"/>
          <p:nvPr/>
        </p:nvSpPr>
        <p:spPr>
          <a:xfrm rot="16200000">
            <a:off x="729891" y="3228945"/>
            <a:ext cx="684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FAD4E22-0D25-481E-97BF-F1549F9B1F7C}"/>
              </a:ext>
            </a:extLst>
          </p:cNvPr>
          <p:cNvSpPr/>
          <p:nvPr/>
        </p:nvSpPr>
        <p:spPr>
          <a:xfrm>
            <a:off x="4700583" y="0"/>
            <a:ext cx="13076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895224-14D1-4199-8FF4-3EF0843D1CCD}"/>
              </a:ext>
            </a:extLst>
          </p:cNvPr>
          <p:cNvSpPr txBox="1"/>
          <p:nvPr/>
        </p:nvSpPr>
        <p:spPr>
          <a:xfrm rot="16200000">
            <a:off x="1890433" y="3228944"/>
            <a:ext cx="6848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1E9EC90-D3EC-4E19-9672-3DE7B3643C67}"/>
              </a:ext>
            </a:extLst>
          </p:cNvPr>
          <p:cNvSpPr/>
          <p:nvPr/>
        </p:nvSpPr>
        <p:spPr>
          <a:xfrm>
            <a:off x="12203716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1F92743-547E-4415-A32D-EBDB15B2B159}"/>
              </a:ext>
            </a:extLst>
          </p:cNvPr>
          <p:cNvSpPr/>
          <p:nvPr/>
        </p:nvSpPr>
        <p:spPr>
          <a:xfrm>
            <a:off x="18299717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3BFCF03-74FB-4EEE-A456-DDA6F590A06F}"/>
              </a:ext>
            </a:extLst>
          </p:cNvPr>
          <p:cNvSpPr/>
          <p:nvPr/>
        </p:nvSpPr>
        <p:spPr>
          <a:xfrm>
            <a:off x="20280920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790F168-A0A6-4C62-AC41-00006F95AFB3}"/>
              </a:ext>
            </a:extLst>
          </p:cNvPr>
          <p:cNvSpPr/>
          <p:nvPr/>
        </p:nvSpPr>
        <p:spPr>
          <a:xfrm>
            <a:off x="22262124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431F182-91E5-4071-8CDA-3A17EC65BDDF}"/>
              </a:ext>
            </a:extLst>
          </p:cNvPr>
          <p:cNvSpPr txBox="1"/>
          <p:nvPr/>
        </p:nvSpPr>
        <p:spPr>
          <a:xfrm>
            <a:off x="12203717" y="613955"/>
            <a:ext cx="60959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6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</a:t>
            </a:r>
            <a:r>
              <a:rPr lang="pt-BR" sz="4600" dirty="0" err="1">
                <a:solidFill>
                  <a:schemeClr val="bg1"/>
                </a:solidFill>
                <a:latin typeface="Copperplate Gothic Bold" panose="020E0705020206020404" pitchFamily="34" charset="0"/>
              </a:rPr>
              <a:t>Rpg</a:t>
            </a:r>
            <a:endParaRPr lang="pt-BR" sz="4600" dirty="0">
              <a:solidFill>
                <a:schemeClr val="bg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8ECC82B-36AE-42DD-8FC3-B0B56E03A4F7}"/>
              </a:ext>
            </a:extLst>
          </p:cNvPr>
          <p:cNvSpPr txBox="1"/>
          <p:nvPr/>
        </p:nvSpPr>
        <p:spPr>
          <a:xfrm rot="16200000">
            <a:off x="17953639" y="3099566"/>
            <a:ext cx="267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Role-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Playing</a:t>
            </a:r>
            <a:r>
              <a:rPr lang="pt-BR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Game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1BF324-C63C-4FF0-89C3-24EBE413A440}"/>
              </a:ext>
            </a:extLst>
          </p:cNvPr>
          <p:cNvSpPr txBox="1"/>
          <p:nvPr/>
        </p:nvSpPr>
        <p:spPr>
          <a:xfrm rot="16200000">
            <a:off x="17863263" y="3202768"/>
            <a:ext cx="69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Massively Multiplayer Online Role-Playing Game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6588E15-6A99-4E39-A08E-2DB5BDCBF9DC}"/>
              </a:ext>
            </a:extLst>
          </p:cNvPr>
          <p:cNvSpPr txBox="1"/>
          <p:nvPr/>
        </p:nvSpPr>
        <p:spPr>
          <a:xfrm rot="16200000">
            <a:off x="19899921" y="324433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Roguelike</a:t>
            </a:r>
            <a:r>
              <a:rPr lang="pt-BR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/</a:t>
            </a:r>
            <a:r>
              <a:rPr lang="pt-BR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Roguelite</a:t>
            </a:r>
            <a:endParaRPr lang="pt-BR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29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8B0D6212-E4B8-4F47-8F6E-C4444F2F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1778" y="613955"/>
            <a:ext cx="6502555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E0BDBB5-15CD-FB51-9ADE-2BB8252764F7}"/>
              </a:ext>
            </a:extLst>
          </p:cNvPr>
          <p:cNvSpPr/>
          <p:nvPr/>
        </p:nvSpPr>
        <p:spPr>
          <a:xfrm>
            <a:off x="2109781" y="13859"/>
            <a:ext cx="13076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160B99-8A11-3A74-01E0-36AEBEEFCE85}"/>
              </a:ext>
            </a:extLst>
          </p:cNvPr>
          <p:cNvSpPr/>
          <p:nvPr/>
        </p:nvSpPr>
        <p:spPr>
          <a:xfrm>
            <a:off x="798210" y="-4619"/>
            <a:ext cx="130761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Picture 6" descr="Lara Croft Tomb Raider Transparent | PNG All">
            <a:extLst>
              <a:ext uri="{FF2B5EF4-FFF2-40B4-BE49-F238E27FC236}">
                <a16:creationId xmlns:a16="http://schemas.microsoft.com/office/drawing/2014/main" id="{F14F9536-7625-426F-98EC-CB08283A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903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Tomb Raider Lara Croft PNG">
            <a:extLst>
              <a:ext uri="{FF2B5EF4-FFF2-40B4-BE49-F238E27FC236}">
                <a16:creationId xmlns:a16="http://schemas.microsoft.com/office/drawing/2014/main" id="{7C7144B2-953E-463C-919E-215720406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6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301"/>
          <a:stretch/>
        </p:blipFill>
        <p:spPr bwMode="auto">
          <a:xfrm flipH="1">
            <a:off x="1981201" y="1170673"/>
            <a:ext cx="2602673" cy="5682343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156174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-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6096000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0" y="613955"/>
            <a:ext cx="60959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6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</a:t>
            </a:r>
            <a:r>
              <a:rPr lang="pt-BR" sz="4600" dirty="0" err="1">
                <a:solidFill>
                  <a:schemeClr val="bg1"/>
                </a:solidFill>
                <a:latin typeface="Copperplate Gothic Bold" panose="020E0705020206020404" pitchFamily="34" charset="0"/>
              </a:rPr>
              <a:t>Rpg</a:t>
            </a:r>
            <a:endParaRPr lang="pt-BR" sz="46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 rot="16200000">
            <a:off x="3657602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Role-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Playing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Game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5659546" y="3033491"/>
            <a:ext cx="6941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Massively Multiplayer Online Role-Playing Game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96204" y="322894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Roguelike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/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Roguelite</a:t>
            </a:r>
            <a:endParaRPr lang="pt-BR" sz="2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104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5A0E65FD-035A-4427-A692-BF23B807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1" y="613955"/>
            <a:ext cx="6502555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2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1967315" y="-2"/>
            <a:ext cx="610988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-2" y="-1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1967314" y="613955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Role-</a:t>
            </a:r>
            <a:r>
              <a:rPr lang="pt-BR" sz="48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Playing</a:t>
            </a:r>
            <a:r>
              <a:rPr lang="pt-BR" sz="48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Game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5659546" y="3033491"/>
            <a:ext cx="6941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Massively Multiplayer Online Role-Playing Game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96204" y="322894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Roguelike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/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Roguelite</a:t>
            </a:r>
            <a:endParaRPr lang="pt-BR" sz="2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104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5A0E65FD-035A-4427-A692-BF23B807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7758" y="613955"/>
            <a:ext cx="6502555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CF391C5E-398C-431A-B82C-872E4629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3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88"/>
          <a:stretch/>
        </p:blipFill>
        <p:spPr bwMode="auto">
          <a:xfrm>
            <a:off x="1994214" y="613953"/>
            <a:ext cx="2120582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D75795-434F-4D44-8DBA-9D1DAC7E3B86}"/>
              </a:ext>
            </a:extLst>
          </p:cNvPr>
          <p:cNvSpPr txBox="1"/>
          <p:nvPr/>
        </p:nvSpPr>
        <p:spPr>
          <a:xfrm>
            <a:off x="2008102" y="2239378"/>
            <a:ext cx="60552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permitem que os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jogadores assumam o papel de personagens em mundos fictícios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desenvolvendo suas habilidades e participando de histórias profundas.</a:t>
            </a:r>
          </a:p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Sendo conhecidos pela customização de personagens, sistemas de progressão e narrativas ricas.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Baldur’s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Gate 3,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Fallout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New Vegas,  The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Witcher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3 e Final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Fantasy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são exemplos fortíssimos desse gênero tão famoso.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7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1946921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CDE1CD-5EB7-423B-A7DC-0EF78EAE0868}"/>
              </a:ext>
            </a:extLst>
          </p:cNvPr>
          <p:cNvSpPr txBox="1"/>
          <p:nvPr/>
        </p:nvSpPr>
        <p:spPr>
          <a:xfrm rot="16200000">
            <a:off x="-491478" y="3228944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Role-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Playing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Game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3948519" y="0"/>
            <a:ext cx="610988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-2" y="-1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3948518" y="61395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MMORPG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96204" y="3228944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Roguelike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/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Roguelite</a:t>
            </a:r>
            <a:endParaRPr lang="pt-BR" sz="2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104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5A0E65FD-035A-4427-A692-BF23B807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7758" y="613955"/>
            <a:ext cx="6502555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D75795-434F-4D44-8DBA-9D1DAC7E3B86}"/>
              </a:ext>
            </a:extLst>
          </p:cNvPr>
          <p:cNvSpPr txBox="1"/>
          <p:nvPr/>
        </p:nvSpPr>
        <p:spPr>
          <a:xfrm>
            <a:off x="3989306" y="2239380"/>
            <a:ext cx="60552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MMORPGs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combinam elementos de RPG com interações online em larga escala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permitindo que milhares de jogadores explorem mundos virtuais juntos.</a:t>
            </a:r>
          </a:p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Entre os </a:t>
            </a:r>
            <a:r>
              <a:rPr lang="pt-BR" sz="2000" b="0" i="0" u="sng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melhores </a:t>
            </a:r>
            <a:r>
              <a:rPr lang="pt-BR" sz="2000" b="0" i="0" u="sng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MMORPGs</a:t>
            </a:r>
            <a:r>
              <a:rPr lang="pt-BR" sz="2000" b="0" i="0" u="sng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000" b="0" i="0" u="sng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</a:t>
            </a:r>
            <a:r>
              <a:rPr lang="pt-BR" sz="2000" b="0" i="0" u="sng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feitos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World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Warcraft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Guild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Wars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2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dois exemplos de peso, oferecendo mundos expansivos e uma forte ênfase na comunidade e missões em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coop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72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5555312" y="-1"/>
            <a:ext cx="6650577" cy="6858001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-2" y="-1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1946921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3879266" y="0"/>
            <a:ext cx="168333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5562600" y="613956"/>
            <a:ext cx="6629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Roguelike</a:t>
            </a:r>
            <a:r>
              <a:rPr lang="pt-BR" sz="4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/</a:t>
            </a:r>
            <a:r>
              <a:rPr lang="pt-BR" sz="4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Roguelite</a:t>
            </a:r>
            <a:endParaRPr lang="pt-BR" sz="46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algn="ctr"/>
            <a:endParaRPr lang="pt-BR" sz="48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D75795-434F-4D44-8DBA-9D1DAC7E3B86}"/>
              </a:ext>
            </a:extLst>
          </p:cNvPr>
          <p:cNvSpPr txBox="1"/>
          <p:nvPr/>
        </p:nvSpPr>
        <p:spPr>
          <a:xfrm>
            <a:off x="5562601" y="2239379"/>
            <a:ext cx="662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 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jogos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Roguelikes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RPGs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que se destacam pela geração procedural de níveis e pela morte permanente do personagem.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Roguelites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por sua vez, suavizam essas mecânicas, oferecendo algum progresso persistente.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Hades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Dead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Cells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jogos populares desse subgênero, conhecidos por sua dificuldade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rejogabilidade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A58BD5-80DE-4A0A-825B-0195EF928BF9}"/>
              </a:ext>
            </a:extLst>
          </p:cNvPr>
          <p:cNvSpPr txBox="1"/>
          <p:nvPr/>
        </p:nvSpPr>
        <p:spPr>
          <a:xfrm rot="16200000">
            <a:off x="-491478" y="3228944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Role-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Playing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Game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4E5D7B-5FAB-4408-894A-CB7C97223171}"/>
              </a:ext>
            </a:extLst>
          </p:cNvPr>
          <p:cNvSpPr txBox="1"/>
          <p:nvPr/>
        </p:nvSpPr>
        <p:spPr>
          <a:xfrm rot="16200000">
            <a:off x="1330244" y="3110681"/>
            <a:ext cx="6834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Massively Multiplayer Online Role-Playing Game</a:t>
            </a:r>
          </a:p>
        </p:txBody>
      </p:sp>
      <p:pic>
        <p:nvPicPr>
          <p:cNvPr id="4104" name="Picture 8" descr="The Witcher 3: Wild Hunt – Jogos para PS4 e PS5 Games | PlayStation (Brasil)">
            <a:extLst>
              <a:ext uri="{FF2B5EF4-FFF2-40B4-BE49-F238E27FC236}">
                <a16:creationId xmlns:a16="http://schemas.microsoft.com/office/drawing/2014/main" id="{5A0E65FD-035A-4427-A692-BF23B807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7758" y="613955"/>
            <a:ext cx="6502555" cy="62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05037-19CA-58E4-71B5-9360A0F6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10665BE-491A-9434-D225-5147B85A1B15}"/>
              </a:ext>
            </a:extLst>
          </p:cNvPr>
          <p:cNvSpPr/>
          <p:nvPr/>
        </p:nvSpPr>
        <p:spPr>
          <a:xfrm>
            <a:off x="10480091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5969FDC-0FE0-B558-0058-7513CCE11E12}"/>
              </a:ext>
            </a:extLst>
          </p:cNvPr>
          <p:cNvSpPr/>
          <p:nvPr/>
        </p:nvSpPr>
        <p:spPr>
          <a:xfrm>
            <a:off x="9000407" y="-7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1FBF2A-8AE4-F14E-AE3E-60111738E747}"/>
              </a:ext>
            </a:extLst>
          </p:cNvPr>
          <p:cNvSpPr/>
          <p:nvPr/>
        </p:nvSpPr>
        <p:spPr>
          <a:xfrm>
            <a:off x="7520723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F3078D-76CD-C03F-6C28-C80E284F46A5}"/>
              </a:ext>
            </a:extLst>
          </p:cNvPr>
          <p:cNvSpPr/>
          <p:nvPr/>
        </p:nvSpPr>
        <p:spPr>
          <a:xfrm>
            <a:off x="-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E6ADDD-F51B-F834-F0CC-65C8672E6BB1}"/>
              </a:ext>
            </a:extLst>
          </p:cNvPr>
          <p:cNvSpPr/>
          <p:nvPr/>
        </p:nvSpPr>
        <p:spPr>
          <a:xfrm>
            <a:off x="6096001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A67F5-69F2-1EA5-4655-2F783ADE7620}"/>
              </a:ext>
            </a:extLst>
          </p:cNvPr>
          <p:cNvSpPr txBox="1"/>
          <p:nvPr/>
        </p:nvSpPr>
        <p:spPr>
          <a:xfrm>
            <a:off x="-4" y="613955"/>
            <a:ext cx="609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Estratégia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0BC756-D332-E7C0-41E9-123029209BC7}"/>
              </a:ext>
            </a:extLst>
          </p:cNvPr>
          <p:cNvSpPr txBox="1"/>
          <p:nvPr/>
        </p:nvSpPr>
        <p:spPr>
          <a:xfrm rot="16200000">
            <a:off x="3411895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RTS (Real-Time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72BCCE-A8B6-0A31-835A-DFE5C5200070}"/>
              </a:ext>
            </a:extLst>
          </p:cNvPr>
          <p:cNvSpPr txBox="1"/>
          <p:nvPr/>
        </p:nvSpPr>
        <p:spPr>
          <a:xfrm rot="16200000">
            <a:off x="4836616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378756-91B1-B0D5-6E24-45D40308D3AC}"/>
              </a:ext>
            </a:extLst>
          </p:cNvPr>
          <p:cNvSpPr txBox="1"/>
          <p:nvPr/>
        </p:nvSpPr>
        <p:spPr>
          <a:xfrm rot="16200000">
            <a:off x="6316300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77C788-FDDE-1D95-FFA2-BD33B20B4907}"/>
              </a:ext>
            </a:extLst>
          </p:cNvPr>
          <p:cNvSpPr txBox="1"/>
          <p:nvPr/>
        </p:nvSpPr>
        <p:spPr>
          <a:xfrm rot="16200000">
            <a:off x="7806088" y="3228945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A998DA7-01DE-8227-A1EF-54660AE617B1}"/>
              </a:ext>
            </a:extLst>
          </p:cNvPr>
          <p:cNvSpPr/>
          <p:nvPr/>
        </p:nvSpPr>
        <p:spPr>
          <a:xfrm>
            <a:off x="11976114" y="3104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4AEAF5-6650-8D33-9E43-02AF53AA741A}"/>
              </a:ext>
            </a:extLst>
          </p:cNvPr>
          <p:cNvSpPr txBox="1"/>
          <p:nvPr/>
        </p:nvSpPr>
        <p:spPr>
          <a:xfrm rot="16200000">
            <a:off x="9302111" y="3241379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F6FB7307-0D79-CC24-F9E1-72677F193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/>
          <a:stretch/>
        </p:blipFill>
        <p:spPr bwMode="auto">
          <a:xfrm flipH="1">
            <a:off x="21766" y="1138335"/>
            <a:ext cx="7194683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81C1EAA-778C-4BAB-B530-6E6CFBD8AF5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B97515-2C77-449D-8464-7ACC53264F4A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Do Zero ao Jogo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D9DB8C-2A4A-400A-B563-B65ADC7AF40B}"/>
              </a:ext>
            </a:extLst>
          </p:cNvPr>
          <p:cNvSpPr txBox="1"/>
          <p:nvPr/>
        </p:nvSpPr>
        <p:spPr>
          <a:xfrm>
            <a:off x="437742" y="3155290"/>
            <a:ext cx="56582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Professores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:</a:t>
            </a:r>
          </a:p>
          <a:p>
            <a:r>
              <a:rPr lang="pt-BR" sz="22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João Benedito dos Santos Junior</a:t>
            </a:r>
          </a:p>
          <a:p>
            <a:r>
              <a:rPr lang="pt-BR" sz="22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Luciana de </a:t>
            </a:r>
            <a:r>
              <a:rPr lang="pt-BR" sz="22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Nardin</a:t>
            </a:r>
            <a:endParaRPr lang="pt-BR" sz="22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B90EB0-1800-4E2D-B12C-44EF62AE3BCE}"/>
              </a:ext>
            </a:extLst>
          </p:cNvPr>
          <p:cNvSpPr txBox="1"/>
          <p:nvPr/>
        </p:nvSpPr>
        <p:spPr>
          <a:xfrm>
            <a:off x="437742" y="4498813"/>
            <a:ext cx="496359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Alunos</a:t>
            </a:r>
            <a:r>
              <a:rPr lang="pt-BR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: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Daniel D. C. Santos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Leonardo G. M. Carvalho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Leonardo S. M. Santos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Luiz Gustavo Martins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Washington A. Freitas</a:t>
            </a:r>
          </a:p>
        </p:txBody>
      </p:sp>
      <p:pic>
        <p:nvPicPr>
          <p:cNvPr id="8" name="Picture 2" descr="Latest Games showcase topics - GDevelop Forum">
            <a:extLst>
              <a:ext uri="{FF2B5EF4-FFF2-40B4-BE49-F238E27FC236}">
                <a16:creationId xmlns:a16="http://schemas.microsoft.com/office/drawing/2014/main" id="{4E931911-6DDE-43F8-8B28-D248FEC6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34" y="1889092"/>
            <a:ext cx="4764157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CAEC186-756F-4FC8-A297-1A8A5B88D75F}"/>
              </a:ext>
            </a:extLst>
          </p:cNvPr>
          <p:cNvSpPr txBox="1"/>
          <p:nvPr/>
        </p:nvSpPr>
        <p:spPr>
          <a:xfrm>
            <a:off x="6870715" y="6116416"/>
            <a:ext cx="4095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 Games showcase topics -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GDevelop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Forum</a:t>
            </a: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05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C396-8421-3D69-4ACC-F4525B2A3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EFAAE3-1CB6-AEFE-ADF7-611560329385}"/>
              </a:ext>
            </a:extLst>
          </p:cNvPr>
          <p:cNvSpPr/>
          <p:nvPr/>
        </p:nvSpPr>
        <p:spPr>
          <a:xfrm>
            <a:off x="1502222" y="0"/>
            <a:ext cx="602236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9783F8-E6A1-31AB-3D0F-11D81A904C3C}"/>
              </a:ext>
            </a:extLst>
          </p:cNvPr>
          <p:cNvSpPr/>
          <p:nvPr/>
        </p:nvSpPr>
        <p:spPr>
          <a:xfrm>
            <a:off x="12435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A36238-0C8F-32C0-43EA-6B053C52A579}"/>
              </a:ext>
            </a:extLst>
          </p:cNvPr>
          <p:cNvSpPr txBox="1"/>
          <p:nvPr/>
        </p:nvSpPr>
        <p:spPr>
          <a:xfrm>
            <a:off x="1502222" y="613955"/>
            <a:ext cx="6012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RTS (Real-Time </a:t>
            </a:r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)</a:t>
            </a:r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CBA1764F-2EDB-BD70-D69D-04EE6FAD4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/>
          <a:stretch/>
        </p:blipFill>
        <p:spPr bwMode="auto">
          <a:xfrm flipH="1">
            <a:off x="-1779040" y="1138335"/>
            <a:ext cx="7194683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144274EC-56C6-DA62-596C-9ECB0782F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5" t="10511" r="38560"/>
          <a:stretch/>
        </p:blipFill>
        <p:spPr bwMode="auto">
          <a:xfrm flipH="1">
            <a:off x="1508693" y="1138329"/>
            <a:ext cx="3965881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60835D1-B7BC-9D63-D5FD-31272DD84525}"/>
              </a:ext>
            </a:extLst>
          </p:cNvPr>
          <p:cNvSpPr txBox="1"/>
          <p:nvPr/>
        </p:nvSpPr>
        <p:spPr>
          <a:xfrm>
            <a:off x="1508693" y="2151720"/>
            <a:ext cx="6005558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RTS vem do inglês ”estratégia em tempo real” e nesse gênero, os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jogadores comandam exércitos, constroem bases e gerenciam recursos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em tempo real.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 ação acontece simultaneamente, exigindo decisões rápidas e estratégias bem pensadas.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StarCraft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Age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Empires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clássicos do gênero, onde a vitória depende da gestão eficiente e do uso estratégico das tropas.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95E572-2B9F-1C92-61B9-3C1843561DC6}"/>
              </a:ext>
            </a:extLst>
          </p:cNvPr>
          <p:cNvSpPr/>
          <p:nvPr/>
        </p:nvSpPr>
        <p:spPr>
          <a:xfrm>
            <a:off x="10480091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EC286C-5B3C-1C48-E57B-FEE8B82CD216}"/>
              </a:ext>
            </a:extLst>
          </p:cNvPr>
          <p:cNvSpPr/>
          <p:nvPr/>
        </p:nvSpPr>
        <p:spPr>
          <a:xfrm>
            <a:off x="9000407" y="-7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B5BDC8E-A50C-620E-01EA-20DEA3371C1A}"/>
              </a:ext>
            </a:extLst>
          </p:cNvPr>
          <p:cNvSpPr/>
          <p:nvPr/>
        </p:nvSpPr>
        <p:spPr>
          <a:xfrm>
            <a:off x="7520723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8AD00E-CE57-892D-45A6-00521FF90342}"/>
              </a:ext>
            </a:extLst>
          </p:cNvPr>
          <p:cNvSpPr txBox="1"/>
          <p:nvPr/>
        </p:nvSpPr>
        <p:spPr>
          <a:xfrm rot="16200000">
            <a:off x="4836616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C71973-B2F2-E257-C510-4E025D5BC7EB}"/>
              </a:ext>
            </a:extLst>
          </p:cNvPr>
          <p:cNvSpPr txBox="1"/>
          <p:nvPr/>
        </p:nvSpPr>
        <p:spPr>
          <a:xfrm rot="16200000">
            <a:off x="6316300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1810FFD-8772-588E-558C-19B6831E7C73}"/>
              </a:ext>
            </a:extLst>
          </p:cNvPr>
          <p:cNvSpPr txBox="1"/>
          <p:nvPr/>
        </p:nvSpPr>
        <p:spPr>
          <a:xfrm rot="16200000">
            <a:off x="7806088" y="3228945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66B85C6-C791-C625-B6D7-73E30E581D0F}"/>
              </a:ext>
            </a:extLst>
          </p:cNvPr>
          <p:cNvSpPr/>
          <p:nvPr/>
        </p:nvSpPr>
        <p:spPr>
          <a:xfrm>
            <a:off x="11976114" y="3104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A9EB0A-B3DC-4D7D-CBCA-705248A4DF66}"/>
              </a:ext>
            </a:extLst>
          </p:cNvPr>
          <p:cNvSpPr txBox="1"/>
          <p:nvPr/>
        </p:nvSpPr>
        <p:spPr>
          <a:xfrm rot="16200000">
            <a:off x="9302111" y="3241379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</p:spTree>
    <p:extLst>
      <p:ext uri="{BB962C8B-B14F-4D97-AF65-F5344CB8AC3E}">
        <p14:creationId xmlns:p14="http://schemas.microsoft.com/office/powerpoint/2010/main" val="253938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75B4-CF12-89C0-32BB-A526E63F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B08C31B-50D3-DDA5-5A4A-34DBE693D902}"/>
              </a:ext>
            </a:extLst>
          </p:cNvPr>
          <p:cNvSpPr/>
          <p:nvPr/>
        </p:nvSpPr>
        <p:spPr>
          <a:xfrm>
            <a:off x="2976047" y="0"/>
            <a:ext cx="602236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92B26C-2635-99C5-5A0B-AC3454575894}"/>
              </a:ext>
            </a:extLst>
          </p:cNvPr>
          <p:cNvSpPr/>
          <p:nvPr/>
        </p:nvSpPr>
        <p:spPr>
          <a:xfrm>
            <a:off x="12434" y="0"/>
            <a:ext cx="296084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47232A-59BB-C7B7-DECD-9A45CA59D1DD}"/>
              </a:ext>
            </a:extLst>
          </p:cNvPr>
          <p:cNvSpPr txBox="1"/>
          <p:nvPr/>
        </p:nvSpPr>
        <p:spPr>
          <a:xfrm>
            <a:off x="2966811" y="613955"/>
            <a:ext cx="6012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sz="4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F8CFEB-6C41-490A-8F4D-5583E568C4D5}"/>
              </a:ext>
            </a:extLst>
          </p:cNvPr>
          <p:cNvSpPr/>
          <p:nvPr/>
        </p:nvSpPr>
        <p:spPr>
          <a:xfrm>
            <a:off x="10480091" y="0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DDFB89A-C9AB-70E0-30D8-566316B3C50F}"/>
              </a:ext>
            </a:extLst>
          </p:cNvPr>
          <p:cNvSpPr/>
          <p:nvPr/>
        </p:nvSpPr>
        <p:spPr>
          <a:xfrm>
            <a:off x="9000407" y="-7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958615D-DCD9-0FF4-7E79-AE4F629AC488}"/>
              </a:ext>
            </a:extLst>
          </p:cNvPr>
          <p:cNvSpPr txBox="1"/>
          <p:nvPr/>
        </p:nvSpPr>
        <p:spPr>
          <a:xfrm rot="16200000">
            <a:off x="6316300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E6C4B01-17CC-3AD6-DB2F-77ED36011210}"/>
              </a:ext>
            </a:extLst>
          </p:cNvPr>
          <p:cNvSpPr txBox="1"/>
          <p:nvPr/>
        </p:nvSpPr>
        <p:spPr>
          <a:xfrm rot="16200000">
            <a:off x="7806088" y="3228945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B970241-2E94-531A-B0D2-5897A009E3B2}"/>
              </a:ext>
            </a:extLst>
          </p:cNvPr>
          <p:cNvSpPr/>
          <p:nvPr/>
        </p:nvSpPr>
        <p:spPr>
          <a:xfrm>
            <a:off x="11976114" y="3104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C027EDD-3BAC-B02D-AC90-D2B3944B4E2C}"/>
              </a:ext>
            </a:extLst>
          </p:cNvPr>
          <p:cNvSpPr txBox="1"/>
          <p:nvPr/>
        </p:nvSpPr>
        <p:spPr>
          <a:xfrm rot="16200000">
            <a:off x="9302111" y="3241379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196204-947D-CF7C-C5D7-90AF66CF4D20}"/>
              </a:ext>
            </a:extLst>
          </p:cNvPr>
          <p:cNvSpPr/>
          <p:nvPr/>
        </p:nvSpPr>
        <p:spPr>
          <a:xfrm>
            <a:off x="-447" y="23086"/>
            <a:ext cx="14897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5AF236C6-9A54-858A-31C9-9FB2910BC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0" t="10511"/>
          <a:stretch/>
        </p:blipFill>
        <p:spPr bwMode="auto">
          <a:xfrm flipH="1">
            <a:off x="-1779041" y="1138335"/>
            <a:ext cx="4763547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39F59FD2-F917-8CD8-96F1-58E574EE4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10511" r="55701"/>
          <a:stretch/>
        </p:blipFill>
        <p:spPr bwMode="auto">
          <a:xfrm flipH="1">
            <a:off x="2984507" y="1138329"/>
            <a:ext cx="2399195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AAD576C-8BC4-F51C-017C-16BB0547B748}"/>
              </a:ext>
            </a:extLst>
          </p:cNvPr>
          <p:cNvSpPr txBox="1"/>
          <p:nvPr/>
        </p:nvSpPr>
        <p:spPr>
          <a:xfrm>
            <a:off x="2973282" y="2151720"/>
            <a:ext cx="6005558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Já os TBS, ou ”estratégia baseada em turnos”, permitem que os jogadores façam suas jogadas em sequência, com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tempo para planejar cada movimento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Esse gênero é conhecido por seu ritmo mais lento e foco na estratégia a longo prazo.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como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Civilization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XCOM são exemplos de TBS, onde cada decisão pode ter consequências significativas.</a:t>
            </a:r>
          </a:p>
        </p:txBody>
      </p:sp>
    </p:spTree>
    <p:extLst>
      <p:ext uri="{BB962C8B-B14F-4D97-AF65-F5344CB8AC3E}">
        <p14:creationId xmlns:p14="http://schemas.microsoft.com/office/powerpoint/2010/main" val="9679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2271-1987-7805-B6B1-4B76C538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6AAAAE9-5765-3F81-DFC4-B370E6503A3F}"/>
              </a:ext>
            </a:extLst>
          </p:cNvPr>
          <p:cNvSpPr/>
          <p:nvPr/>
        </p:nvSpPr>
        <p:spPr>
          <a:xfrm>
            <a:off x="-205243" y="4622"/>
            <a:ext cx="226236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1BC236F-80A5-704E-F95E-E249D19C555D}"/>
              </a:ext>
            </a:extLst>
          </p:cNvPr>
          <p:cNvSpPr/>
          <p:nvPr/>
        </p:nvSpPr>
        <p:spPr>
          <a:xfrm>
            <a:off x="2057122" y="0"/>
            <a:ext cx="203661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990C94-8E80-ECB2-0598-57E508594E10}"/>
              </a:ext>
            </a:extLst>
          </p:cNvPr>
          <p:cNvSpPr txBox="1"/>
          <p:nvPr/>
        </p:nvSpPr>
        <p:spPr>
          <a:xfrm rot="16200000">
            <a:off x="-2173801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688363-BF61-FBC9-FD5B-82FCB507974E}"/>
              </a:ext>
            </a:extLst>
          </p:cNvPr>
          <p:cNvSpPr txBox="1"/>
          <p:nvPr/>
        </p:nvSpPr>
        <p:spPr>
          <a:xfrm rot="16200000">
            <a:off x="-287719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AAF03D-D40F-07FC-A84E-21F5A3EFF707}"/>
              </a:ext>
            </a:extLst>
          </p:cNvPr>
          <p:cNvSpPr/>
          <p:nvPr/>
        </p:nvSpPr>
        <p:spPr>
          <a:xfrm>
            <a:off x="4099972" y="0"/>
            <a:ext cx="6373884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3F2F82-56C8-1164-AE4B-E72A5F633447}"/>
              </a:ext>
            </a:extLst>
          </p:cNvPr>
          <p:cNvSpPr txBox="1"/>
          <p:nvPr/>
        </p:nvSpPr>
        <p:spPr>
          <a:xfrm>
            <a:off x="4099972" y="613955"/>
            <a:ext cx="6373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1811F732-5B24-26D0-28F8-AD3BA583A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/>
          <a:stretch/>
        </p:blipFill>
        <p:spPr bwMode="auto">
          <a:xfrm flipH="1">
            <a:off x="-1779040" y="1138335"/>
            <a:ext cx="7194683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9693516-C585-CC20-2902-4C92179682BC}"/>
              </a:ext>
            </a:extLst>
          </p:cNvPr>
          <p:cNvSpPr/>
          <p:nvPr/>
        </p:nvSpPr>
        <p:spPr>
          <a:xfrm>
            <a:off x="10470854" y="0"/>
            <a:ext cx="16994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8964D0C-6242-DE69-B2C3-4E257BB4212E}"/>
              </a:ext>
            </a:extLst>
          </p:cNvPr>
          <p:cNvSpPr txBox="1"/>
          <p:nvPr/>
        </p:nvSpPr>
        <p:spPr>
          <a:xfrm rot="16200000">
            <a:off x="7896484" y="3228941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5AF1AB-EADB-0FE4-606A-EBD3AB9F593B}"/>
              </a:ext>
            </a:extLst>
          </p:cNvPr>
          <p:cNvSpPr txBox="1"/>
          <p:nvPr/>
        </p:nvSpPr>
        <p:spPr>
          <a:xfrm rot="16200000">
            <a:off x="9302111" y="3256768"/>
            <a:ext cx="685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pic>
        <p:nvPicPr>
          <p:cNvPr id="9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EB38621F-EB72-BA6E-368A-C8CFA15E2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 r="68214"/>
          <a:stretch/>
        </p:blipFill>
        <p:spPr bwMode="auto">
          <a:xfrm flipH="1">
            <a:off x="4093736" y="1138333"/>
            <a:ext cx="1321906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9BB2F3-3612-0321-00D1-D27E4B0487D4}"/>
              </a:ext>
            </a:extLst>
          </p:cNvPr>
          <p:cNvSpPr txBox="1"/>
          <p:nvPr/>
        </p:nvSpPr>
        <p:spPr>
          <a:xfrm>
            <a:off x="4093737" y="2040884"/>
            <a:ext cx="6386354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 jogos MOBA envolvem batalhas em arenas onde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equipes de jogadores competem para destruir a base inimiga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Cada jogador controla um personagem com habilidades únicas que começa em nível baixo e vai subindo de nível ganhando habilidades conforme ganha XP e o tempo passa.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Quando se fala em MOBA, League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Legends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Dota 2 são os dois jogos mais populares mundo desse gênero altamente competitivo.</a:t>
            </a:r>
          </a:p>
        </p:txBody>
      </p:sp>
    </p:spTree>
    <p:extLst>
      <p:ext uri="{BB962C8B-B14F-4D97-AF65-F5344CB8AC3E}">
        <p14:creationId xmlns:p14="http://schemas.microsoft.com/office/powerpoint/2010/main" val="25083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0604-C147-C43F-FF9B-B279DB3C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B64D95-DC47-16B1-B42E-3D522F9BDEA1}"/>
              </a:ext>
            </a:extLst>
          </p:cNvPr>
          <p:cNvSpPr/>
          <p:nvPr/>
        </p:nvSpPr>
        <p:spPr>
          <a:xfrm>
            <a:off x="1789394" y="-9236"/>
            <a:ext cx="22766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C037E8-5CEF-3AE9-FE1C-D4074160C0D0}"/>
              </a:ext>
            </a:extLst>
          </p:cNvPr>
          <p:cNvSpPr txBox="1"/>
          <p:nvPr/>
        </p:nvSpPr>
        <p:spPr>
          <a:xfrm rot="16200000">
            <a:off x="-2173801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D9D8E6-9D65-847B-8D00-A02BCF709147}"/>
              </a:ext>
            </a:extLst>
          </p:cNvPr>
          <p:cNvSpPr txBox="1"/>
          <p:nvPr/>
        </p:nvSpPr>
        <p:spPr>
          <a:xfrm rot="16200000">
            <a:off x="-490918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72BB333-F75F-D588-6B49-978D0731EEA5}"/>
              </a:ext>
            </a:extLst>
          </p:cNvPr>
          <p:cNvSpPr/>
          <p:nvPr/>
        </p:nvSpPr>
        <p:spPr>
          <a:xfrm>
            <a:off x="4008582" y="0"/>
            <a:ext cx="647451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5E8787-81B0-5690-379C-F13A896C6F9E}"/>
              </a:ext>
            </a:extLst>
          </p:cNvPr>
          <p:cNvSpPr txBox="1"/>
          <p:nvPr/>
        </p:nvSpPr>
        <p:spPr>
          <a:xfrm>
            <a:off x="4099972" y="613955"/>
            <a:ext cx="6373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4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sz="4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FFD0DDD-7D07-37E3-05A2-9C4A8C50D62A}"/>
              </a:ext>
            </a:extLst>
          </p:cNvPr>
          <p:cNvSpPr txBox="1"/>
          <p:nvPr/>
        </p:nvSpPr>
        <p:spPr>
          <a:xfrm rot="16200000">
            <a:off x="7806088" y="3244334"/>
            <a:ext cx="685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9593919-6C20-06DF-B6EA-B2034AEC90AA}"/>
              </a:ext>
            </a:extLst>
          </p:cNvPr>
          <p:cNvSpPr/>
          <p:nvPr/>
        </p:nvSpPr>
        <p:spPr>
          <a:xfrm>
            <a:off x="10486702" y="0"/>
            <a:ext cx="170293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05433A-1899-CF0B-7B14-44C22B4E0312}"/>
              </a:ext>
            </a:extLst>
          </p:cNvPr>
          <p:cNvSpPr txBox="1"/>
          <p:nvPr/>
        </p:nvSpPr>
        <p:spPr>
          <a:xfrm rot="16200000">
            <a:off x="7909167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pic>
        <p:nvPicPr>
          <p:cNvPr id="9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A3EE077E-D860-279E-AC4D-B44616371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 r="68214"/>
          <a:stretch/>
        </p:blipFill>
        <p:spPr bwMode="auto">
          <a:xfrm flipH="1">
            <a:off x="4002347" y="1138333"/>
            <a:ext cx="1413295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BFD0CC0-309B-CECB-9D91-DF088C23A5E6}"/>
              </a:ext>
            </a:extLst>
          </p:cNvPr>
          <p:cNvSpPr txBox="1"/>
          <p:nvPr/>
        </p:nvSpPr>
        <p:spPr>
          <a:xfrm>
            <a:off x="4002346" y="2040884"/>
            <a:ext cx="6477745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Já nos jogos de Tower Defense, o jogador deve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construir torres de cerco e estruturas defensivas para proteger uma bas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 contra ondas de inimigos.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 estratégia está em posicionar as defesas de maneira eficaz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enquando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usa o ataque para impedir o avanço dos adversários.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Plants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vs. Zombies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Kingdom Rush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jogos populares desse gênero.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D9724C-AB25-4ABB-3792-6E4F8CB21AE8}"/>
              </a:ext>
            </a:extLst>
          </p:cNvPr>
          <p:cNvSpPr/>
          <p:nvPr/>
        </p:nvSpPr>
        <p:spPr>
          <a:xfrm>
            <a:off x="-1229" y="13857"/>
            <a:ext cx="186881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BB9F64F4-3CFE-36A7-E922-FB7CE220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/>
          <a:stretch/>
        </p:blipFill>
        <p:spPr bwMode="auto">
          <a:xfrm flipH="1">
            <a:off x="-1779040" y="1138335"/>
            <a:ext cx="7194683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8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6AE49-4764-5273-7F21-3221AFE34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750B827-4456-BA7B-70F3-04FC96DF8EDC}"/>
              </a:ext>
            </a:extLst>
          </p:cNvPr>
          <p:cNvSpPr/>
          <p:nvPr/>
        </p:nvSpPr>
        <p:spPr>
          <a:xfrm>
            <a:off x="-15274" y="-9236"/>
            <a:ext cx="40813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1C2B8B-E958-7A6E-2CFA-44C4732658E9}"/>
              </a:ext>
            </a:extLst>
          </p:cNvPr>
          <p:cNvSpPr txBox="1"/>
          <p:nvPr/>
        </p:nvSpPr>
        <p:spPr>
          <a:xfrm rot="16200000">
            <a:off x="-2173801" y="3244334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TBS (Turn-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Based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Strategy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A49139-E3CE-725A-0CD9-3EBD4D74EB79}"/>
              </a:ext>
            </a:extLst>
          </p:cNvPr>
          <p:cNvSpPr txBox="1"/>
          <p:nvPr/>
        </p:nvSpPr>
        <p:spPr>
          <a:xfrm rot="16200000">
            <a:off x="-490918" y="3228946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en-US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MOBA (Multiplayer Online Battle Arena)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74B3D6-72C2-A36D-E7F4-BF635B1B284E}"/>
              </a:ext>
            </a:extLst>
          </p:cNvPr>
          <p:cNvSpPr/>
          <p:nvPr/>
        </p:nvSpPr>
        <p:spPr>
          <a:xfrm>
            <a:off x="5463296" y="-2"/>
            <a:ext cx="672870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D84406-A90E-68F9-66B2-802FA7266FB6}"/>
              </a:ext>
            </a:extLst>
          </p:cNvPr>
          <p:cNvSpPr txBox="1"/>
          <p:nvPr/>
        </p:nvSpPr>
        <p:spPr>
          <a:xfrm>
            <a:off x="5463296" y="604717"/>
            <a:ext cx="6719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fr-F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(eXplore, eXpand, eXploit, eXterminate)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13028E8-2A2E-1F14-B036-0AEBCB188BD9}"/>
              </a:ext>
            </a:extLst>
          </p:cNvPr>
          <p:cNvSpPr/>
          <p:nvPr/>
        </p:nvSpPr>
        <p:spPr>
          <a:xfrm>
            <a:off x="3760363" y="-1"/>
            <a:ext cx="170293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838E76-1E6C-A61C-FD32-5DF02A44E82D}"/>
              </a:ext>
            </a:extLst>
          </p:cNvPr>
          <p:cNvSpPr txBox="1"/>
          <p:nvPr/>
        </p:nvSpPr>
        <p:spPr>
          <a:xfrm rot="16200000">
            <a:off x="1182828" y="3219708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Tower Defense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6735D6-1B23-B5C0-850C-9CDED84E8FEB}"/>
              </a:ext>
            </a:extLst>
          </p:cNvPr>
          <p:cNvSpPr txBox="1"/>
          <p:nvPr/>
        </p:nvSpPr>
        <p:spPr>
          <a:xfrm>
            <a:off x="5463296" y="2542111"/>
            <a:ext cx="67194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4X é um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subgênero de estratégia onde os jogadores controlam civilizações ou impérios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com o objetivo de explorar, expandir, explorar recursos e exterminar inimigos. Sid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Meier’s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Civilization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Stellaris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são referências no gênero, oferecendo experiências profundas e complexas.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AC9E87-14A8-8BCE-F841-0186D2FAFD8A}"/>
              </a:ext>
            </a:extLst>
          </p:cNvPr>
          <p:cNvSpPr/>
          <p:nvPr/>
        </p:nvSpPr>
        <p:spPr>
          <a:xfrm>
            <a:off x="-3453" y="4619"/>
            <a:ext cx="170293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Starcraft PNG transparent image download, size: 1024x768px">
            <a:extLst>
              <a:ext uri="{FF2B5EF4-FFF2-40B4-BE49-F238E27FC236}">
                <a16:creationId xmlns:a16="http://schemas.microsoft.com/office/drawing/2014/main" id="{20101C6C-1D96-4086-66CC-78F38BA88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1" t="10511"/>
          <a:stretch/>
        </p:blipFill>
        <p:spPr bwMode="auto">
          <a:xfrm flipH="1">
            <a:off x="-1779040" y="1138335"/>
            <a:ext cx="7194683" cy="571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8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 flipH="1">
            <a:off x="-449930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-449932" y="613955"/>
            <a:ext cx="8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</a:t>
            </a:r>
            <a:r>
              <a:rPr lang="pt-BR" sz="44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survival</a:t>
            </a:r>
            <a:r>
              <a:rPr lang="pt-BR" sz="4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horror</a:t>
            </a:r>
            <a:endParaRPr lang="pt-BR" sz="4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5701109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survival</a:t>
            </a:r>
            <a:r>
              <a:rPr lang="pt-BR" sz="18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horror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Sobrevivência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Terror 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Psicológico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6170" name="Picture 26" descr="Resident Evil 4 Png, Transparent Png - vhv">
            <a:extLst>
              <a:ext uri="{FF2B5EF4-FFF2-40B4-BE49-F238E27FC236}">
                <a16:creationId xmlns:a16="http://schemas.microsoft.com/office/drawing/2014/main" id="{122307B3-0A5C-4781-9BBA-1E446D2BA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916738" y="1261655"/>
            <a:ext cx="9460745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 flipH="1">
            <a:off x="-449930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3801979" y="-9236"/>
            <a:ext cx="625642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3801979" y="613955"/>
            <a:ext cx="62286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survival</a:t>
            </a:r>
            <a:r>
              <a:rPr lang="pt-BR" sz="4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horror</a:t>
            </a:r>
            <a:r>
              <a:rPr lang="pt-BR" sz="4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e Sobrevivência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Terror 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Psicológico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10" name="Picture 26" descr="Resident Evil 4 Png, Transparent Png - vhv">
            <a:extLst>
              <a:ext uri="{FF2B5EF4-FFF2-40B4-BE49-F238E27FC236}">
                <a16:creationId xmlns:a16="http://schemas.microsoft.com/office/drawing/2014/main" id="{33DCF275-25C6-4176-A82E-0C950BBC5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38" r="67172"/>
          <a:stretch/>
        </p:blipFill>
        <p:spPr bwMode="auto">
          <a:xfrm flipH="1">
            <a:off x="3815874" y="1261655"/>
            <a:ext cx="149377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EFE163-2F92-40CF-B3C8-4286188581B9}"/>
              </a:ext>
            </a:extLst>
          </p:cNvPr>
          <p:cNvSpPr txBox="1"/>
          <p:nvPr/>
        </p:nvSpPr>
        <p:spPr>
          <a:xfrm>
            <a:off x="3815875" y="2239380"/>
            <a:ext cx="6228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terror de sobrevivência também é outro dos gêneros de jogos mais populares, onde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colocam o jogador em situações assustadoras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onde a sobrevivência depende da gestão de recursos limitados e da fuga de ameaças.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Resident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Evil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Silent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Hill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os mais icônicos desse gênero.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E68FC5-0F7E-1B64-8C5C-C24139F8901F}"/>
              </a:ext>
            </a:extLst>
          </p:cNvPr>
          <p:cNvSpPr/>
          <p:nvPr/>
        </p:nvSpPr>
        <p:spPr>
          <a:xfrm>
            <a:off x="-438754" y="-4613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70" name="Picture 26" descr="Resident Evil 4 Png, Transparent Png - vhv">
            <a:extLst>
              <a:ext uri="{FF2B5EF4-FFF2-40B4-BE49-F238E27FC236}">
                <a16:creationId xmlns:a16="http://schemas.microsoft.com/office/drawing/2014/main" id="{122307B3-0A5C-4781-9BBA-1E446D2BA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16684"/>
          <a:stretch/>
        </p:blipFill>
        <p:spPr bwMode="auto">
          <a:xfrm flipH="1">
            <a:off x="-974568" y="1261655"/>
            <a:ext cx="6256429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6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F7048CF6-F290-4232-9168-7E9FA444A29A}"/>
              </a:ext>
            </a:extLst>
          </p:cNvPr>
          <p:cNvSpPr/>
          <p:nvPr/>
        </p:nvSpPr>
        <p:spPr>
          <a:xfrm>
            <a:off x="3813635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 flipH="1">
            <a:off x="-4707899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5947229" y="1661"/>
            <a:ext cx="625642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5947229" y="615616"/>
            <a:ext cx="6270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Terror Psicológico</a:t>
            </a:r>
          </a:p>
        </p:txBody>
      </p:sp>
      <p:pic>
        <p:nvPicPr>
          <p:cNvPr id="6170" name="Picture 26" descr="Resident Evil 4 Png, Transparent Png - vhv">
            <a:extLst>
              <a:ext uri="{FF2B5EF4-FFF2-40B4-BE49-F238E27FC236}">
                <a16:creationId xmlns:a16="http://schemas.microsoft.com/office/drawing/2014/main" id="{122307B3-0A5C-4781-9BBA-1E446D2BA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5" r="16684"/>
          <a:stretch/>
        </p:blipFill>
        <p:spPr bwMode="auto">
          <a:xfrm flipH="1">
            <a:off x="-974568" y="1261655"/>
            <a:ext cx="6256429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Resident Evil 4 Png, Transparent Png - vhv">
            <a:extLst>
              <a:ext uri="{FF2B5EF4-FFF2-40B4-BE49-F238E27FC236}">
                <a16:creationId xmlns:a16="http://schemas.microsoft.com/office/drawing/2014/main" id="{33DCF275-25C6-4176-A82E-0C950BBC5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38" r="67172"/>
          <a:stretch/>
        </p:blipFill>
        <p:spPr bwMode="auto">
          <a:xfrm flipH="1">
            <a:off x="3815874" y="1261655"/>
            <a:ext cx="149377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EFE163-2F92-40CF-B3C8-4286188581B9}"/>
              </a:ext>
            </a:extLst>
          </p:cNvPr>
          <p:cNvSpPr txBox="1"/>
          <p:nvPr/>
        </p:nvSpPr>
        <p:spPr>
          <a:xfrm>
            <a:off x="5961126" y="2241041"/>
            <a:ext cx="6256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Horror psicológico foca em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mexer com a mente do jogador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criando um clima de tensão constante e jogando com o medo do desconhecido. Amnesia: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The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Dark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Descent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Outlast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exemplos que exploram profundamente a psique humana.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946EAF-2CE5-42BB-81BC-BFF9921936E6}"/>
              </a:ext>
            </a:extLst>
          </p:cNvPr>
          <p:cNvSpPr txBox="1"/>
          <p:nvPr/>
        </p:nvSpPr>
        <p:spPr>
          <a:xfrm rot="16200000">
            <a:off x="1451431" y="322728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Terror e Sobrevivência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15B7A9F-2447-51FA-26DC-08E094DB1340}"/>
              </a:ext>
            </a:extLst>
          </p:cNvPr>
          <p:cNvSpPr/>
          <p:nvPr/>
        </p:nvSpPr>
        <p:spPr>
          <a:xfrm>
            <a:off x="-439708" y="32332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6" descr="Resident Evil 4 Png, Transparent Png - vhv">
            <a:extLst>
              <a:ext uri="{FF2B5EF4-FFF2-40B4-BE49-F238E27FC236}">
                <a16:creationId xmlns:a16="http://schemas.microsoft.com/office/drawing/2014/main" id="{04CF4156-2455-58D6-AF26-E550DECBC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76727" y="1261655"/>
            <a:ext cx="9460745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786D7-F239-C019-72E3-44C7D1EA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49C018B-F5F7-8AE4-B920-D53419E345F6}"/>
              </a:ext>
            </a:extLst>
          </p:cNvPr>
          <p:cNvSpPr/>
          <p:nvPr/>
        </p:nvSpPr>
        <p:spPr>
          <a:xfrm>
            <a:off x="-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445BFB8-85AB-9B52-670D-94789181614C}"/>
              </a:ext>
            </a:extLst>
          </p:cNvPr>
          <p:cNvSpPr/>
          <p:nvPr/>
        </p:nvSpPr>
        <p:spPr>
          <a:xfrm>
            <a:off x="6096000" y="0"/>
            <a:ext cx="17390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FC9C08-E87D-A5BF-7D67-C46225CF5DF8}"/>
              </a:ext>
            </a:extLst>
          </p:cNvPr>
          <p:cNvSpPr txBox="1"/>
          <p:nvPr/>
        </p:nvSpPr>
        <p:spPr>
          <a:xfrm rot="16200000">
            <a:off x="3536517" y="3238810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Simuladore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de Vida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B02BDE-BB5E-3EEE-3782-B0E4F97BB048}"/>
              </a:ext>
            </a:extLst>
          </p:cNvPr>
          <p:cNvSpPr txBox="1"/>
          <p:nvPr/>
        </p:nvSpPr>
        <p:spPr>
          <a:xfrm rot="16200000">
            <a:off x="7948062" y="3115700"/>
            <a:ext cx="23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60FF54-EE9F-B4C9-0E69-D2C174C1B3EF}"/>
              </a:ext>
            </a:extLst>
          </p:cNvPr>
          <p:cNvSpPr txBox="1"/>
          <p:nvPr/>
        </p:nvSpPr>
        <p:spPr>
          <a:xfrm rot="16200000">
            <a:off x="1002313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44EC33-B5F6-D8B7-15E4-996CABBFE179}"/>
              </a:ext>
            </a:extLst>
          </p:cNvPr>
          <p:cNvSpPr txBox="1"/>
          <p:nvPr/>
        </p:nvSpPr>
        <p:spPr>
          <a:xfrm>
            <a:off x="-10906" y="613955"/>
            <a:ext cx="611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Simulação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978ED74-A6D9-3731-631F-42E96B1B6ED2}"/>
              </a:ext>
            </a:extLst>
          </p:cNvPr>
          <p:cNvSpPr/>
          <p:nvPr/>
        </p:nvSpPr>
        <p:spPr>
          <a:xfrm>
            <a:off x="7835035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8B13B8F-63EB-1D22-666C-983B8998DE5E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247B88C-A3E4-2751-E3E9-EB5F6424AEC9}"/>
              </a:ext>
            </a:extLst>
          </p:cNvPr>
          <p:cNvSpPr/>
          <p:nvPr/>
        </p:nvSpPr>
        <p:spPr>
          <a:xfrm>
            <a:off x="9367543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B43764-7089-E6DC-4D1C-58D3C6609CCA}"/>
              </a:ext>
            </a:extLst>
          </p:cNvPr>
          <p:cNvSpPr txBox="1"/>
          <p:nvPr/>
        </p:nvSpPr>
        <p:spPr>
          <a:xfrm rot="16200000">
            <a:off x="5124869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Condução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051E533-61F2-F84B-E53A-4255CF72AEDD}"/>
              </a:ext>
            </a:extLst>
          </p:cNvPr>
          <p:cNvSpPr txBox="1"/>
          <p:nvPr/>
        </p:nvSpPr>
        <p:spPr>
          <a:xfrm rot="16200000">
            <a:off x="8062969" y="3224910"/>
            <a:ext cx="684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Fazenda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E305EC-1838-8825-AC0E-8005CDFD0644}"/>
              </a:ext>
            </a:extLst>
          </p:cNvPr>
          <p:cNvSpPr txBox="1"/>
          <p:nvPr/>
        </p:nvSpPr>
        <p:spPr>
          <a:xfrm rot="16200000">
            <a:off x="6646472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Construção e Gestão</a:t>
            </a:r>
          </a:p>
        </p:txBody>
      </p:sp>
      <p:pic>
        <p:nvPicPr>
          <p:cNvPr id="2062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6C44DB8E-CDE2-62B8-2DF8-63B0C308C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13095" b="11206"/>
          <a:stretch/>
        </p:blipFill>
        <p:spPr bwMode="auto">
          <a:xfrm flipH="1">
            <a:off x="-269342" y="1935796"/>
            <a:ext cx="7611703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DD912-693B-A489-65E1-CB573EC8F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1359183-26D4-012A-E799-C225BA836B6A}"/>
              </a:ext>
            </a:extLst>
          </p:cNvPr>
          <p:cNvSpPr/>
          <p:nvPr/>
        </p:nvSpPr>
        <p:spPr>
          <a:xfrm>
            <a:off x="1736427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96E2A1D-0A03-5B35-8AB7-BCEB5F8382A0}"/>
              </a:ext>
            </a:extLst>
          </p:cNvPr>
          <p:cNvSpPr/>
          <p:nvPr/>
        </p:nvSpPr>
        <p:spPr>
          <a:xfrm>
            <a:off x="9227" y="0"/>
            <a:ext cx="17390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D27A6C-5C73-26B4-9DEA-553B82AA838B}"/>
              </a:ext>
            </a:extLst>
          </p:cNvPr>
          <p:cNvSpPr txBox="1"/>
          <p:nvPr/>
        </p:nvSpPr>
        <p:spPr>
          <a:xfrm rot="16200000">
            <a:off x="7948062" y="3115700"/>
            <a:ext cx="23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A1E2A4-C0B2-0EE4-E37B-36FCCEFC5A64}"/>
              </a:ext>
            </a:extLst>
          </p:cNvPr>
          <p:cNvSpPr txBox="1"/>
          <p:nvPr/>
        </p:nvSpPr>
        <p:spPr>
          <a:xfrm rot="16200000">
            <a:off x="1002313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423C7F-1ED2-1605-9325-E630A6B43BE5}"/>
              </a:ext>
            </a:extLst>
          </p:cNvPr>
          <p:cNvSpPr txBox="1"/>
          <p:nvPr/>
        </p:nvSpPr>
        <p:spPr>
          <a:xfrm>
            <a:off x="1733818" y="690155"/>
            <a:ext cx="6109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Simuladore</a:t>
            </a: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de Vida</a:t>
            </a:r>
            <a:endParaRPr lang="pt-BR" sz="40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5BDB7D-9A0E-DCAF-CBA6-23C3BB63F7D9}"/>
              </a:ext>
            </a:extLst>
          </p:cNvPr>
          <p:cNvSpPr/>
          <p:nvPr/>
        </p:nvSpPr>
        <p:spPr>
          <a:xfrm>
            <a:off x="7835035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00BE1C2-0B56-D2DF-0BD8-FCE7610F3211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Copperplate Gothic Bold" panose="020E07050202060204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2957567-DC72-BB3D-7E3E-759BB1126AF7}"/>
              </a:ext>
            </a:extLst>
          </p:cNvPr>
          <p:cNvSpPr/>
          <p:nvPr/>
        </p:nvSpPr>
        <p:spPr>
          <a:xfrm>
            <a:off x="9367543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5C1AE9-BBED-B608-80C5-D0CB238EB3AC}"/>
              </a:ext>
            </a:extLst>
          </p:cNvPr>
          <p:cNvSpPr txBox="1"/>
          <p:nvPr/>
        </p:nvSpPr>
        <p:spPr>
          <a:xfrm rot="16200000">
            <a:off x="5124869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Condução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F14F1CF-6C18-CBB7-45BB-F937C6085EE2}"/>
              </a:ext>
            </a:extLst>
          </p:cNvPr>
          <p:cNvSpPr txBox="1"/>
          <p:nvPr/>
        </p:nvSpPr>
        <p:spPr>
          <a:xfrm rot="16200000">
            <a:off x="8062969" y="3224910"/>
            <a:ext cx="684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Fazenda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9E99269-553C-2A82-DE68-FF5E17DD3BDB}"/>
              </a:ext>
            </a:extLst>
          </p:cNvPr>
          <p:cNvSpPr txBox="1"/>
          <p:nvPr/>
        </p:nvSpPr>
        <p:spPr>
          <a:xfrm rot="16200000">
            <a:off x="6646472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Construção e Gestão</a:t>
            </a:r>
          </a:p>
        </p:txBody>
      </p:sp>
      <p:pic>
        <p:nvPicPr>
          <p:cNvPr id="2062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C6A2D336-DB68-D85E-D6F9-B4ACF3F0D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13095" b="11206"/>
          <a:stretch/>
        </p:blipFill>
        <p:spPr bwMode="auto">
          <a:xfrm flipH="1">
            <a:off x="-3262338" y="1922803"/>
            <a:ext cx="7611703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37EFECC0-37EE-4FF9-1DA4-4D956314B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62620" b="11206"/>
          <a:stretch/>
        </p:blipFill>
        <p:spPr bwMode="auto">
          <a:xfrm flipH="1">
            <a:off x="1816669" y="1905767"/>
            <a:ext cx="2538368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ACEB37-7053-1F49-CDFC-8AAE35827A41}"/>
              </a:ext>
            </a:extLst>
          </p:cNvPr>
          <p:cNvSpPr txBox="1"/>
          <p:nvPr/>
        </p:nvSpPr>
        <p:spPr>
          <a:xfrm>
            <a:off x="1748262" y="2147692"/>
            <a:ext cx="60758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 simuladores de vida são tipos de jogos eletrônicos que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permitem que os jogadores controlem personagens em ambientes virtuais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vivendo suas vidas cotidianas.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The Sims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é o exemplo mais conhecido, onde os jogadores criam e gerenciam famílias, construindo suas casas e moldando suas rotinas.</a:t>
            </a:r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Introdução do game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06C1F4-6D45-403C-81DD-3E9480FDDD3E}"/>
              </a:ext>
            </a:extLst>
          </p:cNvPr>
          <p:cNvSpPr txBox="1"/>
          <p:nvPr/>
        </p:nvSpPr>
        <p:spPr>
          <a:xfrm>
            <a:off x="260602" y="2110907"/>
            <a:ext cx="684251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Por que jogar games?</a:t>
            </a:r>
          </a:p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Por que desenvolver games?</a:t>
            </a:r>
          </a:p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Como ganhar dinheiro com games?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Abrir uma empresa de jogos;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Trabalhar em uma grande empresa; 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já consolidada; 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Trabalhar em uma empresa indie;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Atividades transversais.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91DB77-B408-4C26-85B9-212DC236014A}"/>
              </a:ext>
            </a:extLst>
          </p:cNvPr>
          <p:cNvSpPr txBox="1"/>
          <p:nvPr/>
        </p:nvSpPr>
        <p:spPr>
          <a:xfrm flipH="1">
            <a:off x="7103116" y="2110907"/>
            <a:ext cx="508888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Grandes áreas: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Game design;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Programação;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Arte/Animação;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Garantia de qualidade;</a:t>
            </a:r>
          </a:p>
          <a:p>
            <a:r>
              <a:rPr lang="pt-BR" sz="22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	Áudio.</a:t>
            </a:r>
          </a:p>
        </p:txBody>
      </p:sp>
    </p:spTree>
    <p:extLst>
      <p:ext uri="{BB962C8B-B14F-4D97-AF65-F5344CB8AC3E}">
        <p14:creationId xmlns:p14="http://schemas.microsoft.com/office/powerpoint/2010/main" val="2547910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EE270-4530-4706-D977-EA9073FB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7D4EC7C-5C54-2D71-935E-DE507D290935}"/>
              </a:ext>
            </a:extLst>
          </p:cNvPr>
          <p:cNvSpPr/>
          <p:nvPr/>
        </p:nvSpPr>
        <p:spPr>
          <a:xfrm>
            <a:off x="3269952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49E80D-579A-E0D6-D583-065DD36DCC3C}"/>
              </a:ext>
            </a:extLst>
          </p:cNvPr>
          <p:cNvSpPr/>
          <p:nvPr/>
        </p:nvSpPr>
        <p:spPr>
          <a:xfrm>
            <a:off x="9227" y="0"/>
            <a:ext cx="17390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24FCA7-4165-7EFE-C3F0-C3DBB7F1795F}"/>
              </a:ext>
            </a:extLst>
          </p:cNvPr>
          <p:cNvSpPr txBox="1"/>
          <p:nvPr/>
        </p:nvSpPr>
        <p:spPr>
          <a:xfrm rot="16200000">
            <a:off x="1002313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5274BF-63F9-1837-C610-8E761D74015A}"/>
              </a:ext>
            </a:extLst>
          </p:cNvPr>
          <p:cNvSpPr txBox="1"/>
          <p:nvPr/>
        </p:nvSpPr>
        <p:spPr>
          <a:xfrm>
            <a:off x="3267343" y="690155"/>
            <a:ext cx="6109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Condução</a:t>
            </a:r>
            <a:endParaRPr lang="pt-BR" sz="40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E29B199-69D7-1C5D-0A94-739B80C89EF6}"/>
              </a:ext>
            </a:extLst>
          </p:cNvPr>
          <p:cNvSpPr/>
          <p:nvPr/>
        </p:nvSpPr>
        <p:spPr>
          <a:xfrm>
            <a:off x="1748560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B816398-A0C5-06CF-E80B-0DBC38283770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5CB243D-924B-7706-D398-23A4EF63DB80}"/>
              </a:ext>
            </a:extLst>
          </p:cNvPr>
          <p:cNvSpPr/>
          <p:nvPr/>
        </p:nvSpPr>
        <p:spPr>
          <a:xfrm>
            <a:off x="9367543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EB01572-2F27-AA51-E4EF-EC8CB9A17C2E}"/>
              </a:ext>
            </a:extLst>
          </p:cNvPr>
          <p:cNvSpPr txBox="1"/>
          <p:nvPr/>
        </p:nvSpPr>
        <p:spPr>
          <a:xfrm rot="16200000">
            <a:off x="-961606" y="3244333"/>
            <a:ext cx="685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Simuladores de Vida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329A8D5-4783-A8F3-E22A-85794FCD773C}"/>
              </a:ext>
            </a:extLst>
          </p:cNvPr>
          <p:cNvSpPr txBox="1"/>
          <p:nvPr/>
        </p:nvSpPr>
        <p:spPr>
          <a:xfrm rot="16200000">
            <a:off x="8062969" y="3240299"/>
            <a:ext cx="68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Fazenda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7864F0A-0187-9A21-C461-C72708B57A26}"/>
              </a:ext>
            </a:extLst>
          </p:cNvPr>
          <p:cNvSpPr txBox="1"/>
          <p:nvPr/>
        </p:nvSpPr>
        <p:spPr>
          <a:xfrm rot="16200000">
            <a:off x="6646472" y="324433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Construção e Gestão</a:t>
            </a:r>
          </a:p>
        </p:txBody>
      </p:sp>
      <p:pic>
        <p:nvPicPr>
          <p:cNvPr id="2062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1A56A2BF-21F2-CBD2-BC73-41D083276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13095" b="11206"/>
          <a:stretch/>
        </p:blipFill>
        <p:spPr bwMode="auto">
          <a:xfrm flipH="1">
            <a:off x="-3262338" y="1922803"/>
            <a:ext cx="7611703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8FD341F7-7EC0-3EB5-C218-18360C29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77705" b="11206"/>
          <a:stretch/>
        </p:blipFill>
        <p:spPr bwMode="auto">
          <a:xfrm flipH="1">
            <a:off x="3362035" y="1905767"/>
            <a:ext cx="993001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FCF76D-FCCA-4672-B951-70C0A88BAB1F}"/>
              </a:ext>
            </a:extLst>
          </p:cNvPr>
          <p:cNvSpPr txBox="1"/>
          <p:nvPr/>
        </p:nvSpPr>
        <p:spPr>
          <a:xfrm>
            <a:off x="3281787" y="2147692"/>
            <a:ext cx="60780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 jogos de simulação de condução oferecem 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experiências realistas de pilotagem, seja em carros, aviões ou trens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Esses jogos geralmente têm um foco na física e na precisão dos controles. F1, Forza Motorsport,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Gran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Turismo e Microsoft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Flight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Simulator são exemplos que se destacam pela fidelidade à realidade.</a:t>
            </a:r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5F4C-D73E-472D-90F4-D25A8395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D41CC49-FFD4-2FEB-312B-5AFD09ECECD1}"/>
              </a:ext>
            </a:extLst>
          </p:cNvPr>
          <p:cNvSpPr/>
          <p:nvPr/>
        </p:nvSpPr>
        <p:spPr>
          <a:xfrm>
            <a:off x="4173437" y="0"/>
            <a:ext cx="662415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57D5D5-47EF-30F6-0EA4-F827E03EAC7B}"/>
              </a:ext>
            </a:extLst>
          </p:cNvPr>
          <p:cNvSpPr/>
          <p:nvPr/>
        </p:nvSpPr>
        <p:spPr>
          <a:xfrm>
            <a:off x="9228" y="0"/>
            <a:ext cx="1234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D67D11-4101-A255-EA76-2758B5446157}"/>
              </a:ext>
            </a:extLst>
          </p:cNvPr>
          <p:cNvSpPr txBox="1"/>
          <p:nvPr/>
        </p:nvSpPr>
        <p:spPr>
          <a:xfrm rot="16200000">
            <a:off x="1002313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D4EE55-3FDC-9122-BDA5-38B1DAC0AE79}"/>
              </a:ext>
            </a:extLst>
          </p:cNvPr>
          <p:cNvSpPr txBox="1"/>
          <p:nvPr/>
        </p:nvSpPr>
        <p:spPr>
          <a:xfrm>
            <a:off x="4203165" y="690155"/>
            <a:ext cx="66053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Construção e Gestão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B1AA0B9-A5E2-12FE-8B06-DD7AF7DB9EAF}"/>
              </a:ext>
            </a:extLst>
          </p:cNvPr>
          <p:cNvSpPr/>
          <p:nvPr/>
        </p:nvSpPr>
        <p:spPr>
          <a:xfrm>
            <a:off x="1240561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58C3999-55BF-200B-4451-AEF7ED2BD294}"/>
              </a:ext>
            </a:extLst>
          </p:cNvPr>
          <p:cNvSpPr/>
          <p:nvPr/>
        </p:nvSpPr>
        <p:spPr>
          <a:xfrm>
            <a:off x="1079113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4A0ECA-AD90-884B-3FA5-EC9E1CBE4762}"/>
              </a:ext>
            </a:extLst>
          </p:cNvPr>
          <p:cNvSpPr/>
          <p:nvPr/>
        </p:nvSpPr>
        <p:spPr>
          <a:xfrm>
            <a:off x="2763530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FB4D733-0DA4-B094-51F5-E1D22DCDC8F9}"/>
              </a:ext>
            </a:extLst>
          </p:cNvPr>
          <p:cNvSpPr txBox="1"/>
          <p:nvPr/>
        </p:nvSpPr>
        <p:spPr>
          <a:xfrm rot="16200000">
            <a:off x="-1469605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Simuladores de Vida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9D6DDE6-E75D-9478-C42A-B1C8E5E7CB54}"/>
              </a:ext>
            </a:extLst>
          </p:cNvPr>
          <p:cNvSpPr txBox="1"/>
          <p:nvPr/>
        </p:nvSpPr>
        <p:spPr>
          <a:xfrm rot="16200000">
            <a:off x="8062969" y="3224910"/>
            <a:ext cx="684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Fazenda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2C98301-7967-34ED-9C9D-A8C6990F4662}"/>
              </a:ext>
            </a:extLst>
          </p:cNvPr>
          <p:cNvSpPr txBox="1"/>
          <p:nvPr/>
        </p:nvSpPr>
        <p:spPr>
          <a:xfrm rot="16200000">
            <a:off x="42459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Condução</a:t>
            </a:r>
            <a:endParaRPr lang="pt-BR" sz="2000" dirty="0"/>
          </a:p>
        </p:txBody>
      </p:sp>
      <p:pic>
        <p:nvPicPr>
          <p:cNvPr id="2062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1F8987C9-C8F7-2FD4-AB1F-80EEAB775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13095" b="11206"/>
          <a:stretch/>
        </p:blipFill>
        <p:spPr bwMode="auto">
          <a:xfrm flipH="1">
            <a:off x="-3262338" y="1922803"/>
            <a:ext cx="7611703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5A58B7-2FAC-CEA9-7A29-936AA2518610}"/>
              </a:ext>
            </a:extLst>
          </p:cNvPr>
          <p:cNvSpPr txBox="1"/>
          <p:nvPr/>
        </p:nvSpPr>
        <p:spPr>
          <a:xfrm>
            <a:off x="4186119" y="2147692"/>
            <a:ext cx="6605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simulação de construção e gestão envolvem o 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planejamento e desenvolvimento de cidades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parques temáticos, ou outros tipos de estruturas, exigindo que o jogador gerencie recursos e tome decisões estratégicas. 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SimCity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RollerCoaster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Tycoon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clássicos desse gênero.</a:t>
            </a:r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4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B203-DCB4-385B-D797-F0839F94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DF49977-0B5F-718D-B968-5DC869E66E92}"/>
              </a:ext>
            </a:extLst>
          </p:cNvPr>
          <p:cNvSpPr/>
          <p:nvPr/>
        </p:nvSpPr>
        <p:spPr>
          <a:xfrm>
            <a:off x="5558886" y="0"/>
            <a:ext cx="663311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66F5D14-26D5-0596-098B-1A7CF008C528}"/>
              </a:ext>
            </a:extLst>
          </p:cNvPr>
          <p:cNvSpPr/>
          <p:nvPr/>
        </p:nvSpPr>
        <p:spPr>
          <a:xfrm>
            <a:off x="9228" y="0"/>
            <a:ext cx="1234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83B5C8-CDBA-7222-B443-C46BDFE67DB9}"/>
              </a:ext>
            </a:extLst>
          </p:cNvPr>
          <p:cNvSpPr txBox="1"/>
          <p:nvPr/>
        </p:nvSpPr>
        <p:spPr>
          <a:xfrm>
            <a:off x="5588615" y="690155"/>
            <a:ext cx="6605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4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da Fazenda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E1C4188-2A6C-94BD-79F8-FD87374FE3BC}"/>
              </a:ext>
            </a:extLst>
          </p:cNvPr>
          <p:cNvSpPr/>
          <p:nvPr/>
        </p:nvSpPr>
        <p:spPr>
          <a:xfrm>
            <a:off x="1240561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0ED653A-0936-FCD1-0E8A-CFB87E1D7B7D}"/>
              </a:ext>
            </a:extLst>
          </p:cNvPr>
          <p:cNvSpPr/>
          <p:nvPr/>
        </p:nvSpPr>
        <p:spPr>
          <a:xfrm>
            <a:off x="4187117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F033A76-8D56-5BF4-4182-43A2BC7D8B35}"/>
              </a:ext>
            </a:extLst>
          </p:cNvPr>
          <p:cNvSpPr/>
          <p:nvPr/>
        </p:nvSpPr>
        <p:spPr>
          <a:xfrm>
            <a:off x="2763530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6B6BBFD-B08B-2D2C-DFC1-764C00655EB8}"/>
              </a:ext>
            </a:extLst>
          </p:cNvPr>
          <p:cNvSpPr txBox="1"/>
          <p:nvPr/>
        </p:nvSpPr>
        <p:spPr>
          <a:xfrm rot="16200000">
            <a:off x="-1469605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Simuladores de Vida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D0BC826-F9D8-E32A-6557-F2B1F1CF835B}"/>
              </a:ext>
            </a:extLst>
          </p:cNvPr>
          <p:cNvSpPr txBox="1"/>
          <p:nvPr/>
        </p:nvSpPr>
        <p:spPr>
          <a:xfrm rot="16200000">
            <a:off x="1458953" y="3224910"/>
            <a:ext cx="684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975"/>
              </a:spcBef>
              <a:spcAft>
                <a:spcPts val="2100"/>
              </a:spcAft>
            </a:pP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Construção e Gestão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5F8661-0EB1-AF48-DA15-DEF809D69AA2}"/>
              </a:ext>
            </a:extLst>
          </p:cNvPr>
          <p:cNvSpPr txBox="1"/>
          <p:nvPr/>
        </p:nvSpPr>
        <p:spPr>
          <a:xfrm rot="16200000">
            <a:off x="42459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Simulação de Condução</a:t>
            </a:r>
            <a:endParaRPr lang="pt-BR" sz="2000" dirty="0"/>
          </a:p>
        </p:txBody>
      </p:sp>
      <p:pic>
        <p:nvPicPr>
          <p:cNvPr id="2062" name="Picture 14" descr="Um Carro Bmw Vermelho Está Na Frente Em Fundo Transparente PNG , Um Carro Bmw  Vermelho Está Na Frente Em Fundo Transparente PNG , Um Carro Bmw Vermelho  Está Na Frente, Um">
            <a:extLst>
              <a:ext uri="{FF2B5EF4-FFF2-40B4-BE49-F238E27FC236}">
                <a16:creationId xmlns:a16="http://schemas.microsoft.com/office/drawing/2014/main" id="{817FF967-8E30-291F-D1DB-29CC41F99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r="13095" b="11206"/>
          <a:stretch/>
        </p:blipFill>
        <p:spPr bwMode="auto">
          <a:xfrm flipH="1">
            <a:off x="-1667991" y="1922803"/>
            <a:ext cx="7611703" cy="49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4CF457-DFD0-0F2E-3783-6314562F8F4A}"/>
              </a:ext>
            </a:extLst>
          </p:cNvPr>
          <p:cNvSpPr txBox="1"/>
          <p:nvPr/>
        </p:nvSpPr>
        <p:spPr>
          <a:xfrm>
            <a:off x="5571570" y="2147692"/>
            <a:ext cx="6605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Nos jogos de fazenda, o 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jogador administra uma propriedade agrícola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cultivando plantas, cuidando de animais e vendendo produtos. 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Stardew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Valley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Harvest </a:t>
            </a:r>
            <a:r>
              <a:rPr lang="pt-BR" sz="24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Moon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as maiores referências no gênero, combinando elementos de simulação com mecânicas de RPG.</a:t>
            </a:r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984A8-4588-5CD1-CF8A-33C5D698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AA2273D-9270-90A9-1A0D-03736FAE665E}"/>
              </a:ext>
            </a:extLst>
          </p:cNvPr>
          <p:cNvSpPr/>
          <p:nvPr/>
        </p:nvSpPr>
        <p:spPr>
          <a:xfrm flipH="1">
            <a:off x="-449930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EC74B5-F4CC-686A-9681-9C32EA070349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24DA07-F913-B216-9913-B0FFCF23779B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77F488-83C1-402D-297D-ADDA6115D0CB}"/>
              </a:ext>
            </a:extLst>
          </p:cNvPr>
          <p:cNvSpPr txBox="1"/>
          <p:nvPr/>
        </p:nvSpPr>
        <p:spPr>
          <a:xfrm>
            <a:off x="-449932" y="613955"/>
            <a:ext cx="8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Esporte e Corrida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5CE62B-C66D-ACB2-7471-48FE3977AEE4}"/>
              </a:ext>
            </a:extLst>
          </p:cNvPr>
          <p:cNvSpPr txBox="1"/>
          <p:nvPr/>
        </p:nvSpPr>
        <p:spPr>
          <a:xfrm rot="16200000">
            <a:off x="5701109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Esporte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F2E661-15C1-7F96-5D3C-DC589A43F109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Puzzle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5122" name="Picture 2" descr="Ronaldinho Gaúcho, Football Star, Iconic Player PNG Image">
            <a:extLst>
              <a:ext uri="{FF2B5EF4-FFF2-40B4-BE49-F238E27FC236}">
                <a16:creationId xmlns:a16="http://schemas.microsoft.com/office/drawing/2014/main" id="{FEAE7704-C332-3D9B-B651-CFF8E2BCD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1752" y="76200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c barcelona png images | PNGEgg">
            <a:extLst>
              <a:ext uri="{FF2B5EF4-FFF2-40B4-BE49-F238E27FC236}">
                <a16:creationId xmlns:a16="http://schemas.microsoft.com/office/drawing/2014/main" id="{5BCAFEED-F41B-40E0-3470-F8064A09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7" b="99908" l="889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35" y="1072698"/>
            <a:ext cx="5683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73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D3C57-9899-3C78-EB18-FF5DF918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F6BD876-5834-78BA-3D3E-05CEC59EEF49}"/>
              </a:ext>
            </a:extLst>
          </p:cNvPr>
          <p:cNvSpPr/>
          <p:nvPr/>
        </p:nvSpPr>
        <p:spPr>
          <a:xfrm flipH="1">
            <a:off x="1535884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D640EA-D259-5603-62B5-CC89BB0C5888}"/>
              </a:ext>
            </a:extLst>
          </p:cNvPr>
          <p:cNvSpPr/>
          <p:nvPr/>
        </p:nvSpPr>
        <p:spPr>
          <a:xfrm>
            <a:off x="13531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DE3FE0-FB1B-CF90-E614-3247C833A0C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DF13C3-F975-A21D-EB19-5B7C6985EBD0}"/>
              </a:ext>
            </a:extLst>
          </p:cNvPr>
          <p:cNvSpPr txBox="1"/>
          <p:nvPr/>
        </p:nvSpPr>
        <p:spPr>
          <a:xfrm>
            <a:off x="2761673" y="613955"/>
            <a:ext cx="7301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Esporte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3C361D-C4AF-B438-6DDF-48A65DEAB308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Puzzle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4" name="Picture 2" descr="Ronaldinho Gaúcho, Football Star, Iconic Player PNG Image">
            <a:extLst>
              <a:ext uri="{FF2B5EF4-FFF2-40B4-BE49-F238E27FC236}">
                <a16:creationId xmlns:a16="http://schemas.microsoft.com/office/drawing/2014/main" id="{74B4F2AD-1816-2C96-FAE8-7586CA70E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33"/>
          <a:stretch/>
        </p:blipFill>
        <p:spPr bwMode="auto">
          <a:xfrm>
            <a:off x="3352800" y="691698"/>
            <a:ext cx="72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D2AA7A-DBA9-F15F-5338-40E622EB918A}"/>
              </a:ext>
            </a:extLst>
          </p:cNvPr>
          <p:cNvSpPr txBox="1"/>
          <p:nvPr/>
        </p:nvSpPr>
        <p:spPr>
          <a:xfrm>
            <a:off x="3271715" y="1554525"/>
            <a:ext cx="6605326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Como o próprio nome diz, os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esporte simulam atividades esportivas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permitindo que os jogadores participem de competições em diversas modalidades, como futebol, basquete e beisebol.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FC 24 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NBA 2K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exemplos de simuladores realistas, enquanto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Rocket League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oferece uma abordagem mais arcade e inovadora.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Já nos jogos de corrida, 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objetivo é competir em pistas de alta velocidade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seja em veículos reais ou fictícios. Esses jogos podem variar de simuladores rigorosos a experiências mais voltadas para o entretenimento.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Gran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Turismo e Mario Kart exemplificam as diferentes abordagens dentro desse gênero.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80DE36F-4612-3018-788A-266DBB8ED35A}"/>
              </a:ext>
            </a:extLst>
          </p:cNvPr>
          <p:cNvSpPr/>
          <p:nvPr/>
        </p:nvSpPr>
        <p:spPr>
          <a:xfrm>
            <a:off x="-618860" y="32332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122" name="Picture 2" descr="Ronaldinho Gaúcho, Football Star, Iconic Player PNG Image">
            <a:extLst>
              <a:ext uri="{FF2B5EF4-FFF2-40B4-BE49-F238E27FC236}">
                <a16:creationId xmlns:a16="http://schemas.microsoft.com/office/drawing/2014/main" id="{D162482E-1BA3-CE09-2E0D-3F4AFA5C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748" y="691698"/>
            <a:ext cx="4511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5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F322-3D2C-91D3-D898-5E0834E9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F549F1A-84B1-111C-FBAD-DBCC64BC70E6}"/>
              </a:ext>
            </a:extLst>
          </p:cNvPr>
          <p:cNvSpPr/>
          <p:nvPr/>
        </p:nvSpPr>
        <p:spPr>
          <a:xfrm flipH="1">
            <a:off x="3659959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6D4223-5457-6330-2116-30EC5A8185E7}"/>
              </a:ext>
            </a:extLst>
          </p:cNvPr>
          <p:cNvSpPr/>
          <p:nvPr/>
        </p:nvSpPr>
        <p:spPr>
          <a:xfrm>
            <a:off x="-438747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961D9F-3D98-FA00-A39F-4373EF5B7D8A}"/>
              </a:ext>
            </a:extLst>
          </p:cNvPr>
          <p:cNvSpPr/>
          <p:nvPr/>
        </p:nvSpPr>
        <p:spPr>
          <a:xfrm>
            <a:off x="1528613" y="0"/>
            <a:ext cx="21289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808599-E224-95C1-AF66-3C34FFD7D5EC}"/>
              </a:ext>
            </a:extLst>
          </p:cNvPr>
          <p:cNvSpPr txBox="1"/>
          <p:nvPr/>
        </p:nvSpPr>
        <p:spPr>
          <a:xfrm>
            <a:off x="3657601" y="613955"/>
            <a:ext cx="8529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Puzzle</a:t>
            </a:r>
            <a:endParaRPr lang="pt-BR" sz="44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088A4-DDAF-E783-20A1-65664AB28D66}"/>
              </a:ext>
            </a:extLst>
          </p:cNvPr>
          <p:cNvSpPr txBox="1"/>
          <p:nvPr/>
        </p:nvSpPr>
        <p:spPr>
          <a:xfrm rot="16200000">
            <a:off x="-85209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Esporte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4" name="Picture 2" descr="Ronaldinho Gaúcho, Football Star, Iconic Player PNG Image">
            <a:extLst>
              <a:ext uri="{FF2B5EF4-FFF2-40B4-BE49-F238E27FC236}">
                <a16:creationId xmlns:a16="http://schemas.microsoft.com/office/drawing/2014/main" id="{B8D77189-1FCA-7780-2D67-24D1F7A36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33"/>
          <a:stretch/>
        </p:blipFill>
        <p:spPr bwMode="auto">
          <a:xfrm>
            <a:off x="3352800" y="691698"/>
            <a:ext cx="720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94FFD33-FC3E-00BD-CE19-03241450DDA7}"/>
              </a:ext>
            </a:extLst>
          </p:cNvPr>
          <p:cNvSpPr txBox="1"/>
          <p:nvPr/>
        </p:nvSpPr>
        <p:spPr>
          <a:xfrm>
            <a:off x="4619681" y="1483584"/>
            <a:ext cx="660532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puzzle desafiam o jogador a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resolver enigmas e problemas lógicos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A resolução de cada quebra-cabeça normalmente leva ao próximo desafio ou ao avanço na história. Tetris e Portal são exemplos de como esses jogos podem ser tanto simples quanto complexos.</a:t>
            </a:r>
          </a:p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Dentre os jogos de Puzzles, existe o subgênero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Match-3,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neles 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objetivo é combinar três ou mais peças iguais para eliminá-las do tabuleiro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Esses jogos são conhecidos por sua simplicidade e alto fator viciante.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Candy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Crush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Bejeweled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são os títulos mais populares desse gênero.</a:t>
            </a:r>
          </a:p>
        </p:txBody>
      </p:sp>
      <p:pic>
        <p:nvPicPr>
          <p:cNvPr id="8" name="Picture 4" descr="Fc barcelona png images | PNGEgg">
            <a:extLst>
              <a:ext uri="{FF2B5EF4-FFF2-40B4-BE49-F238E27FC236}">
                <a16:creationId xmlns:a16="http://schemas.microsoft.com/office/drawing/2014/main" id="{8773E521-94AB-E85F-72CD-81AD31F3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7" b="99908" l="889" r="96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225" y="769441"/>
            <a:ext cx="5683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08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2F3E-B7D6-E4CE-5990-C13BECD5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734DFFE-6F56-71B2-498C-E1316EF1F5A5}"/>
              </a:ext>
            </a:extLst>
          </p:cNvPr>
          <p:cNvSpPr/>
          <p:nvPr/>
        </p:nvSpPr>
        <p:spPr>
          <a:xfrm flipH="1">
            <a:off x="-449930" y="0"/>
            <a:ext cx="85271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33C183-0A5C-1CAF-C1E9-014886E7A8D1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1F6253-F4FB-8D7E-84B8-99FB2ED34395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B33805-246A-013F-5628-4591E24EBED3}"/>
              </a:ext>
            </a:extLst>
          </p:cNvPr>
          <p:cNvSpPr txBox="1"/>
          <p:nvPr/>
        </p:nvSpPr>
        <p:spPr>
          <a:xfrm>
            <a:off x="-449932" y="613955"/>
            <a:ext cx="852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Tabuleiros Digitais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C8F162-28BD-909A-9EC5-68E0396D13B0}"/>
              </a:ext>
            </a:extLst>
          </p:cNvPr>
          <p:cNvSpPr txBox="1"/>
          <p:nvPr/>
        </p:nvSpPr>
        <p:spPr>
          <a:xfrm rot="16200000">
            <a:off x="5701109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Cartas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656A5F-DADC-D3DF-89D4-99B51794144C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Tabuleiros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pic>
        <p:nvPicPr>
          <p:cNvPr id="6150" name="Picture 6" descr="Fundo Decorativo Do Tabuleiro De Xadrez Vermelho PNG , Vermelho, O  Clássico, Tabuleiro De Damas Imagem PNG e PSD Para Download Gratuito🔅  Conheça a plataforma de apostas online gráfico da fortuna do">
            <a:extLst>
              <a:ext uri="{FF2B5EF4-FFF2-40B4-BE49-F238E27FC236}">
                <a16:creationId xmlns:a16="http://schemas.microsoft.com/office/drawing/2014/main" id="{C4C23070-CD7B-61FF-E986-A0733293E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48" y="613955"/>
            <a:ext cx="6720609" cy="6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4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EC46F-3C93-00FB-636E-B7FC720C9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CC3A9A-9EB7-D8CB-B215-29277429ABCF}"/>
              </a:ext>
            </a:extLst>
          </p:cNvPr>
          <p:cNvSpPr/>
          <p:nvPr/>
        </p:nvSpPr>
        <p:spPr>
          <a:xfrm flipH="1">
            <a:off x="-449931" y="0"/>
            <a:ext cx="1050833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856F3F-EE49-629B-3795-6D95EA409AB1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360EF2-5A1B-C1F6-C28D-7016C6734B66}"/>
              </a:ext>
            </a:extLst>
          </p:cNvPr>
          <p:cNvSpPr txBox="1"/>
          <p:nvPr/>
        </p:nvSpPr>
        <p:spPr>
          <a:xfrm>
            <a:off x="3879273" y="751346"/>
            <a:ext cx="617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Cartas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FB6008-E7C8-46E1-83E0-77EBF038646E}"/>
              </a:ext>
            </a:extLst>
          </p:cNvPr>
          <p:cNvSpPr txBox="1"/>
          <p:nvPr/>
        </p:nvSpPr>
        <p:spPr>
          <a:xfrm rot="16200000">
            <a:off x="7682310" y="3228943"/>
            <a:ext cx="685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Tabuleiros</a:t>
            </a:r>
            <a:endParaRPr lang="pt-BR" sz="2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60E58D-E63C-9551-FA0A-1362B4847741}"/>
              </a:ext>
            </a:extLst>
          </p:cNvPr>
          <p:cNvSpPr txBox="1"/>
          <p:nvPr/>
        </p:nvSpPr>
        <p:spPr>
          <a:xfrm>
            <a:off x="3676073" y="1788384"/>
            <a:ext cx="6382333" cy="26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cartas digitais são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adaptações de jogos de cartas tradicionais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onde os jogadores usam estratégias para vencer o oponente.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Hearthstone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Gwent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exemplos onde a construção de baralhos e o planejamento tático são fundamentais.</a:t>
            </a:r>
          </a:p>
          <a:p>
            <a:b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endParaRPr lang="pt-BR" sz="2000" b="0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9B11EA6-8B18-3F30-2DD7-DB8637E042FC}"/>
              </a:ext>
            </a:extLst>
          </p:cNvPr>
          <p:cNvSpPr/>
          <p:nvPr/>
        </p:nvSpPr>
        <p:spPr>
          <a:xfrm>
            <a:off x="1593257" y="4621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50" name="Picture 6" descr="Fundo Decorativo Do Tabuleiro De Xadrez Vermelho PNG , Vermelho, O  Clássico, Tabuleiro De Damas Imagem PNG e PSD Para Download Gratuito🔅  Conheça a plataforma de apostas online gráfico da fortuna do">
            <a:extLst>
              <a:ext uri="{FF2B5EF4-FFF2-40B4-BE49-F238E27FC236}">
                <a16:creationId xmlns:a16="http://schemas.microsoft.com/office/drawing/2014/main" id="{42A53D33-DA4E-D54E-C412-200BCE2B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3550" y="751346"/>
            <a:ext cx="6720609" cy="6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21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4D28D-6EB7-22AC-4B2B-823F3E44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21DFB6F-D74D-BDF8-3676-B34E4700545F}"/>
              </a:ext>
            </a:extLst>
          </p:cNvPr>
          <p:cNvSpPr/>
          <p:nvPr/>
        </p:nvSpPr>
        <p:spPr>
          <a:xfrm flipH="1">
            <a:off x="-449932" y="0"/>
            <a:ext cx="1264193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F77B17-0D6A-3186-EADB-1000A204F836}"/>
              </a:ext>
            </a:extLst>
          </p:cNvPr>
          <p:cNvSpPr txBox="1"/>
          <p:nvPr/>
        </p:nvSpPr>
        <p:spPr>
          <a:xfrm>
            <a:off x="5498033" y="746596"/>
            <a:ext cx="617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 de Tabuleiros</a:t>
            </a:r>
            <a:endParaRPr lang="pt-BR" sz="4000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E63AB10-1116-E144-FE90-A1344FDC010D}"/>
              </a:ext>
            </a:extLst>
          </p:cNvPr>
          <p:cNvSpPr txBox="1"/>
          <p:nvPr/>
        </p:nvSpPr>
        <p:spPr>
          <a:xfrm>
            <a:off x="5396433" y="1705258"/>
            <a:ext cx="63823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125"/>
              </a:spcBef>
              <a:spcAft>
                <a:spcPts val="975"/>
              </a:spcAft>
            </a:pP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Como os jogos de cartas, os jogos de tabuleiro digitais são uma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adaptção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dos 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melhores jogos de tabuleiro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clássicos como Xadrez 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Monopoly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para plataformas eletrônicas, permitindo que os jogadores desfrutem dessas experiências de maneira mais conveniente e, muitas vezes, com novos recursos e modos de jogo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</a:t>
            </a:r>
            <a:b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</a:br>
            <a:endParaRPr lang="pt-BR" sz="2000" b="0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FBC2EF-E33F-C983-FA81-1F0C87A7E42A}"/>
              </a:ext>
            </a:extLst>
          </p:cNvPr>
          <p:cNvSpPr/>
          <p:nvPr/>
        </p:nvSpPr>
        <p:spPr>
          <a:xfrm>
            <a:off x="2858634" y="4621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D0BE514-59CF-D1A9-F70B-6F4B1D961D90}"/>
              </a:ext>
            </a:extLst>
          </p:cNvPr>
          <p:cNvSpPr/>
          <p:nvPr/>
        </p:nvSpPr>
        <p:spPr>
          <a:xfrm>
            <a:off x="-443376" y="3695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50" name="Picture 6" descr="Fundo Decorativo Do Tabuleiro De Xadrez Vermelho PNG , Vermelho, O  Clássico, Tabuleiro De Damas Imagem PNG e PSD Para Download Gratuito🔅  Conheça a plataforma de apostas online gráfico da fortuna do">
            <a:extLst>
              <a:ext uri="{FF2B5EF4-FFF2-40B4-BE49-F238E27FC236}">
                <a16:creationId xmlns:a16="http://schemas.microsoft.com/office/drawing/2014/main" id="{1243AFF1-0AD6-DFCC-18CC-E15B215D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7407" y="751346"/>
            <a:ext cx="6720609" cy="6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2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Digitais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97FC1F-2676-466D-82D6-4A5FCDD47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5" y="1495848"/>
            <a:ext cx="10084906" cy="48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8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313899" y="464585"/>
            <a:ext cx="128971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6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5 componentes de um grande game</a:t>
            </a:r>
            <a:endParaRPr lang="pt-BR" sz="5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4" name="Espaço Reservado para Conteúdo 3" descr="Linha do tempo&#10;&#10;Descrição gerada automaticamente">
            <a:extLst>
              <a:ext uri="{FF2B5EF4-FFF2-40B4-BE49-F238E27FC236}">
                <a16:creationId xmlns:a16="http://schemas.microsoft.com/office/drawing/2014/main" id="{59662DED-674A-4690-A331-7292EF43B36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90" y="1264804"/>
            <a:ext cx="9955577" cy="51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Desenvolvimento Cognitivo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A61FF9-605D-42A7-9A7D-DDEA8D3A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" y="1466557"/>
            <a:ext cx="10601740" cy="4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Coordenação Motora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5EED87-D538-4169-B270-B65D9373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7236"/>
            <a:ext cx="10972800" cy="50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Aprendizado e Educação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514136-CD3D-4D9F-8F3D-9D0233F4B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427236"/>
            <a:ext cx="11105322" cy="4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0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Alivio do Estresse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F136FB-C04F-4AF1-8E01-13BDB74A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0" y="1427236"/>
            <a:ext cx="9554817" cy="49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1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Problemas de Visão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5E433A-A29B-48C3-B2DB-B7355261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6" y="1427236"/>
            <a:ext cx="9483328" cy="51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06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Dependência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54229F-2A40-40B6-B60D-D68C057F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1" y="1427236"/>
            <a:ext cx="11306175" cy="50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62F9920-DEFE-39B0-A6D3-B1F21636514A}"/>
              </a:ext>
            </a:extLst>
          </p:cNvPr>
          <p:cNvCxnSpPr>
            <a:cxnSpLocks/>
          </p:cNvCxnSpPr>
          <p:nvPr/>
        </p:nvCxnSpPr>
        <p:spPr>
          <a:xfrm flipH="1">
            <a:off x="-132522" y="6370320"/>
            <a:ext cx="1232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64DD0FB0-6CA9-463B-90C3-747AF1184D9C}"/>
              </a:ext>
            </a:extLst>
          </p:cNvPr>
          <p:cNvSpPr/>
          <p:nvPr/>
        </p:nvSpPr>
        <p:spPr>
          <a:xfrm>
            <a:off x="0" y="-91245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09B09D1-A92B-D59E-23A9-B7193A411493}"/>
              </a:ext>
            </a:extLst>
          </p:cNvPr>
          <p:cNvGrpSpPr/>
          <p:nvPr/>
        </p:nvGrpSpPr>
        <p:grpSpPr>
          <a:xfrm>
            <a:off x="8266176" y="3376332"/>
            <a:ext cx="3072384" cy="2990086"/>
            <a:chOff x="4493547" y="3379380"/>
            <a:chExt cx="3072384" cy="2990086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7E11960-F24A-1E08-6814-D48670A7EE33}"/>
                </a:ext>
              </a:extLst>
            </p:cNvPr>
            <p:cNvSpPr/>
            <p:nvPr/>
          </p:nvSpPr>
          <p:spPr>
            <a:xfrm>
              <a:off x="4493547" y="3379380"/>
              <a:ext cx="3072384" cy="29900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820BBDD-4CC5-ACBF-5562-8D3C1AD38C96}"/>
                </a:ext>
              </a:extLst>
            </p:cNvPr>
            <p:cNvSpPr/>
            <p:nvPr/>
          </p:nvSpPr>
          <p:spPr>
            <a:xfrm>
              <a:off x="4831875" y="3667418"/>
              <a:ext cx="2395728" cy="2414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A143C0C-4AFD-FD5B-79B0-4B33E3214156}"/>
              </a:ext>
            </a:extLst>
          </p:cNvPr>
          <p:cNvSpPr txBox="1"/>
          <p:nvPr/>
        </p:nvSpPr>
        <p:spPr>
          <a:xfrm>
            <a:off x="8522208" y="4622699"/>
            <a:ext cx="2565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R$ 11.437,00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738CEDC-331E-94A9-7E23-D2D3F13F8299}"/>
              </a:ext>
            </a:extLst>
          </p:cNvPr>
          <p:cNvSpPr/>
          <p:nvPr/>
        </p:nvSpPr>
        <p:spPr>
          <a:xfrm>
            <a:off x="853440" y="338413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írculo Parcial 35">
            <a:extLst>
              <a:ext uri="{FF2B5EF4-FFF2-40B4-BE49-F238E27FC236}">
                <a16:creationId xmlns:a16="http://schemas.microsoft.com/office/drawing/2014/main" id="{317385F5-F90E-71EA-F8F7-7ECAA9A2DE2E}"/>
              </a:ext>
            </a:extLst>
          </p:cNvPr>
          <p:cNvSpPr/>
          <p:nvPr/>
        </p:nvSpPr>
        <p:spPr>
          <a:xfrm>
            <a:off x="861805" y="3380238"/>
            <a:ext cx="3072384" cy="2993985"/>
          </a:xfrm>
          <a:prstGeom prst="pie">
            <a:avLst>
              <a:gd name="adj1" fmla="val 3632014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C0DF97D-6832-264D-71A4-72E72ED8738D}"/>
              </a:ext>
            </a:extLst>
          </p:cNvPr>
          <p:cNvSpPr/>
          <p:nvPr/>
        </p:nvSpPr>
        <p:spPr>
          <a:xfrm>
            <a:off x="1200133" y="3670225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E61846-449A-B4F2-EED6-A6F5E2E2562C}"/>
              </a:ext>
            </a:extLst>
          </p:cNvPr>
          <p:cNvSpPr txBox="1"/>
          <p:nvPr/>
        </p:nvSpPr>
        <p:spPr>
          <a:xfrm>
            <a:off x="1287779" y="4622698"/>
            <a:ext cx="222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R$ 4.000,00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9C48733-FC9F-6FC1-18EC-5EB961FF9200}"/>
              </a:ext>
            </a:extLst>
          </p:cNvPr>
          <p:cNvSpPr/>
          <p:nvPr/>
        </p:nvSpPr>
        <p:spPr>
          <a:xfrm>
            <a:off x="4493546" y="335848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írculo Parcial 38">
            <a:extLst>
              <a:ext uri="{FF2B5EF4-FFF2-40B4-BE49-F238E27FC236}">
                <a16:creationId xmlns:a16="http://schemas.microsoft.com/office/drawing/2014/main" id="{5A1E23A2-2F8E-4434-C0B1-B18008C26487}"/>
              </a:ext>
            </a:extLst>
          </p:cNvPr>
          <p:cNvSpPr/>
          <p:nvPr/>
        </p:nvSpPr>
        <p:spPr>
          <a:xfrm>
            <a:off x="4493546" y="3354585"/>
            <a:ext cx="3072384" cy="2993985"/>
          </a:xfrm>
          <a:prstGeom prst="pie">
            <a:avLst>
              <a:gd name="adj1" fmla="val 6668713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6379B1B-B8F2-2E09-4262-789EA1F6F410}"/>
              </a:ext>
            </a:extLst>
          </p:cNvPr>
          <p:cNvSpPr/>
          <p:nvPr/>
        </p:nvSpPr>
        <p:spPr>
          <a:xfrm>
            <a:off x="4831875" y="3667418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60441A-5525-DF32-BE72-AD15ED134035}"/>
              </a:ext>
            </a:extLst>
          </p:cNvPr>
          <p:cNvSpPr txBox="1"/>
          <p:nvPr/>
        </p:nvSpPr>
        <p:spPr>
          <a:xfrm>
            <a:off x="4989965" y="4620744"/>
            <a:ext cx="222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R$ 6.160,00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EC46743-F534-4225-FB6A-8E42AEAB5F51}"/>
              </a:ext>
            </a:extLst>
          </p:cNvPr>
          <p:cNvSpPr txBox="1"/>
          <p:nvPr/>
        </p:nvSpPr>
        <p:spPr>
          <a:xfrm>
            <a:off x="1722622" y="2911879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Júnior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DFCEEC0-2D6A-F1B3-FFC6-901DF9178C03}"/>
              </a:ext>
            </a:extLst>
          </p:cNvPr>
          <p:cNvSpPr txBox="1"/>
          <p:nvPr/>
        </p:nvSpPr>
        <p:spPr>
          <a:xfrm>
            <a:off x="5408414" y="291187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Pleno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62FFC02-82AF-E0BD-DC18-8F45097143D4}"/>
              </a:ext>
            </a:extLst>
          </p:cNvPr>
          <p:cNvSpPr txBox="1"/>
          <p:nvPr/>
        </p:nvSpPr>
        <p:spPr>
          <a:xfrm>
            <a:off x="9125740" y="297042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Sénior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DFA936B-83E6-E4DC-0DFC-876C3E74A14D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Game </a:t>
            </a:r>
            <a:r>
              <a:rPr lang="pt-BR" sz="5400" dirty="0" err="1">
                <a:solidFill>
                  <a:schemeClr val="bg1"/>
                </a:solidFill>
                <a:latin typeface="Copperplate Gothic Bold" panose="020E0705020206020404" pitchFamily="34" charset="0"/>
              </a:rPr>
              <a:t>Developer</a:t>
            </a:r>
            <a:endParaRPr lang="pt-BR" sz="5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76A9077-087D-F752-0ED6-CD846F1D7DE7}"/>
              </a:ext>
            </a:extLst>
          </p:cNvPr>
          <p:cNvSpPr txBox="1"/>
          <p:nvPr/>
        </p:nvSpPr>
        <p:spPr>
          <a:xfrm>
            <a:off x="1200132" y="1527200"/>
            <a:ext cx="9800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Programa e criam os jogos, transformando as ideias em realidade. Para isso é necessário saber programar e estar sempre aprendendo</a:t>
            </a:r>
          </a:p>
        </p:txBody>
      </p:sp>
    </p:spTree>
    <p:extLst>
      <p:ext uri="{BB962C8B-B14F-4D97-AF65-F5344CB8AC3E}">
        <p14:creationId xmlns:p14="http://schemas.microsoft.com/office/powerpoint/2010/main" val="174380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2412-830E-21A7-0183-C20540F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06F8FE9-22E8-88DB-89FD-A88C32622E85}"/>
              </a:ext>
            </a:extLst>
          </p:cNvPr>
          <p:cNvCxnSpPr>
            <a:cxnSpLocks/>
          </p:cNvCxnSpPr>
          <p:nvPr/>
        </p:nvCxnSpPr>
        <p:spPr>
          <a:xfrm flipH="1">
            <a:off x="-132522" y="6370320"/>
            <a:ext cx="1232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B374E557-0D92-E20B-6EDE-4DA6DC0F84CD}"/>
              </a:ext>
            </a:extLst>
          </p:cNvPr>
          <p:cNvSpPr/>
          <p:nvPr/>
        </p:nvSpPr>
        <p:spPr>
          <a:xfrm>
            <a:off x="0" y="-91245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7E00F86-F30B-134E-8797-63C9ED2FA7B6}"/>
              </a:ext>
            </a:extLst>
          </p:cNvPr>
          <p:cNvGrpSpPr/>
          <p:nvPr/>
        </p:nvGrpSpPr>
        <p:grpSpPr>
          <a:xfrm>
            <a:off x="8266176" y="3376332"/>
            <a:ext cx="3072384" cy="2990086"/>
            <a:chOff x="4493547" y="3379380"/>
            <a:chExt cx="3072384" cy="2990086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D84350C6-6B4E-EB32-B67D-913FE87671DD}"/>
                </a:ext>
              </a:extLst>
            </p:cNvPr>
            <p:cNvSpPr/>
            <p:nvPr/>
          </p:nvSpPr>
          <p:spPr>
            <a:xfrm>
              <a:off x="4493547" y="3379380"/>
              <a:ext cx="3072384" cy="29900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8FE378D-8C43-73BC-D4FC-2A8415BAF167}"/>
                </a:ext>
              </a:extLst>
            </p:cNvPr>
            <p:cNvSpPr/>
            <p:nvPr/>
          </p:nvSpPr>
          <p:spPr>
            <a:xfrm>
              <a:off x="4831875" y="3667418"/>
              <a:ext cx="2395728" cy="2414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64FC5EF-A4EF-A92E-6851-A6068A35A86A}"/>
              </a:ext>
            </a:extLst>
          </p:cNvPr>
          <p:cNvSpPr txBox="1"/>
          <p:nvPr/>
        </p:nvSpPr>
        <p:spPr>
          <a:xfrm>
            <a:off x="8522208" y="4622699"/>
            <a:ext cx="2565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R$ 10.350,00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9D818C4-21CD-DCC6-B733-7D7A4F9E12A7}"/>
              </a:ext>
            </a:extLst>
          </p:cNvPr>
          <p:cNvSpPr/>
          <p:nvPr/>
        </p:nvSpPr>
        <p:spPr>
          <a:xfrm>
            <a:off x="853440" y="338413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írculo Parcial 35">
            <a:extLst>
              <a:ext uri="{FF2B5EF4-FFF2-40B4-BE49-F238E27FC236}">
                <a16:creationId xmlns:a16="http://schemas.microsoft.com/office/drawing/2014/main" id="{2F0E8C4E-77BE-55B0-6E17-F53136676062}"/>
              </a:ext>
            </a:extLst>
          </p:cNvPr>
          <p:cNvSpPr/>
          <p:nvPr/>
        </p:nvSpPr>
        <p:spPr>
          <a:xfrm>
            <a:off x="861805" y="3380238"/>
            <a:ext cx="3072384" cy="2993985"/>
          </a:xfrm>
          <a:prstGeom prst="pie">
            <a:avLst>
              <a:gd name="adj1" fmla="val 1562069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132CFE7-DA0B-FAD9-DC5A-0250745A6942}"/>
              </a:ext>
            </a:extLst>
          </p:cNvPr>
          <p:cNvSpPr/>
          <p:nvPr/>
        </p:nvSpPr>
        <p:spPr>
          <a:xfrm>
            <a:off x="1200133" y="3670225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8EEFEAB-6ED1-B7AA-31BF-C4BDEFD126C7}"/>
              </a:ext>
            </a:extLst>
          </p:cNvPr>
          <p:cNvSpPr txBox="1"/>
          <p:nvPr/>
        </p:nvSpPr>
        <p:spPr>
          <a:xfrm>
            <a:off x="1287779" y="4622698"/>
            <a:ext cx="222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R$ 3.000,00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BC75FA1-DA92-4C38-F5B7-F07242B1BA8D}"/>
              </a:ext>
            </a:extLst>
          </p:cNvPr>
          <p:cNvSpPr/>
          <p:nvPr/>
        </p:nvSpPr>
        <p:spPr>
          <a:xfrm>
            <a:off x="4493546" y="335848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írculo Parcial 38">
            <a:extLst>
              <a:ext uri="{FF2B5EF4-FFF2-40B4-BE49-F238E27FC236}">
                <a16:creationId xmlns:a16="http://schemas.microsoft.com/office/drawing/2014/main" id="{FC5847A7-4865-A37A-7484-211E840D4EDB}"/>
              </a:ext>
            </a:extLst>
          </p:cNvPr>
          <p:cNvSpPr/>
          <p:nvPr/>
        </p:nvSpPr>
        <p:spPr>
          <a:xfrm>
            <a:off x="4493546" y="3354585"/>
            <a:ext cx="3072384" cy="2993985"/>
          </a:xfrm>
          <a:prstGeom prst="pie">
            <a:avLst>
              <a:gd name="adj1" fmla="val 5562193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02D5FB1-8249-6089-6B4F-C9984CDB6DD0}"/>
              </a:ext>
            </a:extLst>
          </p:cNvPr>
          <p:cNvSpPr/>
          <p:nvPr/>
        </p:nvSpPr>
        <p:spPr>
          <a:xfrm>
            <a:off x="4831875" y="3667418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52902EE-CA22-8F6F-AC98-C95EA50E0423}"/>
              </a:ext>
            </a:extLst>
          </p:cNvPr>
          <p:cNvSpPr txBox="1"/>
          <p:nvPr/>
        </p:nvSpPr>
        <p:spPr>
          <a:xfrm>
            <a:off x="4989965" y="4620744"/>
            <a:ext cx="222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R$ 5.500,00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40050F-D834-827F-2D92-53C6E2C608B5}"/>
              </a:ext>
            </a:extLst>
          </p:cNvPr>
          <p:cNvSpPr txBox="1"/>
          <p:nvPr/>
        </p:nvSpPr>
        <p:spPr>
          <a:xfrm>
            <a:off x="1722622" y="2911879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Júnior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EE75C6E-0448-F39B-47F8-CDD2B7E9077C}"/>
              </a:ext>
            </a:extLst>
          </p:cNvPr>
          <p:cNvSpPr txBox="1"/>
          <p:nvPr/>
        </p:nvSpPr>
        <p:spPr>
          <a:xfrm>
            <a:off x="5408414" y="291187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Pleno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1EA2757-2D6D-2100-EBCD-198ABAEA2E2A}"/>
              </a:ext>
            </a:extLst>
          </p:cNvPr>
          <p:cNvSpPr txBox="1"/>
          <p:nvPr/>
        </p:nvSpPr>
        <p:spPr>
          <a:xfrm>
            <a:off x="9125740" y="297042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Sénior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BB3696A-3020-F566-B1C7-8FF41CF49D81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Game Designer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B930E49-8E50-5738-8CDC-8C94646E2172}"/>
              </a:ext>
            </a:extLst>
          </p:cNvPr>
          <p:cNvSpPr txBox="1"/>
          <p:nvPr/>
        </p:nvSpPr>
        <p:spPr>
          <a:xfrm>
            <a:off x="1200132" y="1527200"/>
            <a:ext cx="9800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Cria a história, regras e desafios dos jogos. Usa a criatividade e conhece um pouco de programação para definir como o jogo funciona.</a:t>
            </a:r>
          </a:p>
        </p:txBody>
      </p:sp>
    </p:spTree>
    <p:extLst>
      <p:ext uri="{BB962C8B-B14F-4D97-AF65-F5344CB8AC3E}">
        <p14:creationId xmlns:p14="http://schemas.microsoft.com/office/powerpoint/2010/main" val="3401891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C0CA-5A92-FFA0-05A0-AD2BD5504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0A32D70-1C8A-96F7-09BE-CB9C0A66CBEB}"/>
              </a:ext>
            </a:extLst>
          </p:cNvPr>
          <p:cNvCxnSpPr>
            <a:cxnSpLocks/>
          </p:cNvCxnSpPr>
          <p:nvPr/>
        </p:nvCxnSpPr>
        <p:spPr>
          <a:xfrm flipH="1">
            <a:off x="-132522" y="6370320"/>
            <a:ext cx="1232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5268AC0-9270-40C0-8918-7B45905898A9}"/>
              </a:ext>
            </a:extLst>
          </p:cNvPr>
          <p:cNvSpPr/>
          <p:nvPr/>
        </p:nvSpPr>
        <p:spPr>
          <a:xfrm>
            <a:off x="0" y="-91245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983FE68-CD85-BBFF-079B-8BBD9DA772F0}"/>
              </a:ext>
            </a:extLst>
          </p:cNvPr>
          <p:cNvGrpSpPr/>
          <p:nvPr/>
        </p:nvGrpSpPr>
        <p:grpSpPr>
          <a:xfrm>
            <a:off x="8266176" y="3376332"/>
            <a:ext cx="3072384" cy="2990086"/>
            <a:chOff x="4493547" y="3379380"/>
            <a:chExt cx="3072384" cy="2990086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A8E5EC27-C7E1-CF76-5763-6C16E8A25C07}"/>
                </a:ext>
              </a:extLst>
            </p:cNvPr>
            <p:cNvSpPr/>
            <p:nvPr/>
          </p:nvSpPr>
          <p:spPr>
            <a:xfrm>
              <a:off x="4493547" y="3379380"/>
              <a:ext cx="3072384" cy="29900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AE6015F-CB23-CB4C-731F-26372B3AAB6B}"/>
                </a:ext>
              </a:extLst>
            </p:cNvPr>
            <p:cNvSpPr/>
            <p:nvPr/>
          </p:nvSpPr>
          <p:spPr>
            <a:xfrm>
              <a:off x="4831875" y="3667418"/>
              <a:ext cx="2395728" cy="2414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F1BC48E-4D8C-1653-CC7A-6AA17361154C}"/>
              </a:ext>
            </a:extLst>
          </p:cNvPr>
          <p:cNvSpPr txBox="1"/>
          <p:nvPr/>
        </p:nvSpPr>
        <p:spPr>
          <a:xfrm>
            <a:off x="8522208" y="4622699"/>
            <a:ext cx="2565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R$ 25.000,00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44F88C5-2AF4-09FF-35FA-FCB77A3AA892}"/>
              </a:ext>
            </a:extLst>
          </p:cNvPr>
          <p:cNvSpPr/>
          <p:nvPr/>
        </p:nvSpPr>
        <p:spPr>
          <a:xfrm>
            <a:off x="853440" y="338413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írculo Parcial 35">
            <a:extLst>
              <a:ext uri="{FF2B5EF4-FFF2-40B4-BE49-F238E27FC236}">
                <a16:creationId xmlns:a16="http://schemas.microsoft.com/office/drawing/2014/main" id="{EBA829A0-EEFC-C409-2071-AE39C35AA6E3}"/>
              </a:ext>
            </a:extLst>
          </p:cNvPr>
          <p:cNvSpPr/>
          <p:nvPr/>
        </p:nvSpPr>
        <p:spPr>
          <a:xfrm>
            <a:off x="861805" y="3380238"/>
            <a:ext cx="3072384" cy="2993985"/>
          </a:xfrm>
          <a:prstGeom prst="pie">
            <a:avLst>
              <a:gd name="adj1" fmla="val 1562069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B0A1EF5-CFEF-C370-73A2-18A9EEA99A2A}"/>
              </a:ext>
            </a:extLst>
          </p:cNvPr>
          <p:cNvSpPr/>
          <p:nvPr/>
        </p:nvSpPr>
        <p:spPr>
          <a:xfrm>
            <a:off x="1200133" y="3670225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0BA86D-E6CD-4E57-7B1C-B25392D5E460}"/>
              </a:ext>
            </a:extLst>
          </p:cNvPr>
          <p:cNvSpPr txBox="1"/>
          <p:nvPr/>
        </p:nvSpPr>
        <p:spPr>
          <a:xfrm>
            <a:off x="1287779" y="4622698"/>
            <a:ext cx="222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R$ 6.000,00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A80AF2D-FD1F-9EEC-1906-FB8DEE927677}"/>
              </a:ext>
            </a:extLst>
          </p:cNvPr>
          <p:cNvSpPr/>
          <p:nvPr/>
        </p:nvSpPr>
        <p:spPr>
          <a:xfrm>
            <a:off x="4493546" y="335848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írculo Parcial 38">
            <a:extLst>
              <a:ext uri="{FF2B5EF4-FFF2-40B4-BE49-F238E27FC236}">
                <a16:creationId xmlns:a16="http://schemas.microsoft.com/office/drawing/2014/main" id="{DF13A36D-E5A6-631D-71CA-64687B609927}"/>
              </a:ext>
            </a:extLst>
          </p:cNvPr>
          <p:cNvSpPr/>
          <p:nvPr/>
        </p:nvSpPr>
        <p:spPr>
          <a:xfrm>
            <a:off x="4493546" y="3354585"/>
            <a:ext cx="3072384" cy="2993985"/>
          </a:xfrm>
          <a:prstGeom prst="pie">
            <a:avLst>
              <a:gd name="adj1" fmla="val 5562193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9E6A2EF-55C4-71CB-1D1B-52C1A389C830}"/>
              </a:ext>
            </a:extLst>
          </p:cNvPr>
          <p:cNvSpPr/>
          <p:nvPr/>
        </p:nvSpPr>
        <p:spPr>
          <a:xfrm>
            <a:off x="4831875" y="3667418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D4169E-6A01-DFA4-EE8F-A8C91D033FF2}"/>
              </a:ext>
            </a:extLst>
          </p:cNvPr>
          <p:cNvSpPr txBox="1"/>
          <p:nvPr/>
        </p:nvSpPr>
        <p:spPr>
          <a:xfrm>
            <a:off x="4779264" y="4620744"/>
            <a:ext cx="2536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R$ 11.000,00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9193C6F-14DA-959D-95C3-6B5E79CB7D15}"/>
              </a:ext>
            </a:extLst>
          </p:cNvPr>
          <p:cNvSpPr txBox="1"/>
          <p:nvPr/>
        </p:nvSpPr>
        <p:spPr>
          <a:xfrm>
            <a:off x="1111330" y="2593369"/>
            <a:ext cx="2573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Analista de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Testes Junior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87189C9-37E9-834E-13B7-8E2BB04A7AE9}"/>
              </a:ext>
            </a:extLst>
          </p:cNvPr>
          <p:cNvSpPr txBox="1"/>
          <p:nvPr/>
        </p:nvSpPr>
        <p:spPr>
          <a:xfrm>
            <a:off x="4733453" y="2547467"/>
            <a:ext cx="2592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Analista de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Testes Sênior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6D8BE20-3410-B77C-1FB7-E059A1233251}"/>
              </a:ext>
            </a:extLst>
          </p:cNvPr>
          <p:cNvSpPr txBox="1"/>
          <p:nvPr/>
        </p:nvSpPr>
        <p:spPr>
          <a:xfrm>
            <a:off x="8689255" y="2569435"/>
            <a:ext cx="2272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Analista de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Testes IV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2CDE739-FDA7-240A-0C20-11A152AA747E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Game </a:t>
            </a:r>
            <a:r>
              <a:rPr lang="pt-BR" sz="5400" dirty="0" err="1">
                <a:solidFill>
                  <a:schemeClr val="bg1"/>
                </a:solidFill>
                <a:latin typeface="Copperplate Gothic Bold" panose="020E0705020206020404" pitchFamily="34" charset="0"/>
              </a:rPr>
              <a:t>Tester</a:t>
            </a:r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 (QA)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ED21286-BB40-9F05-BB09-4B7DAB9D2451}"/>
              </a:ext>
            </a:extLst>
          </p:cNvPr>
          <p:cNvSpPr txBox="1"/>
          <p:nvPr/>
        </p:nvSpPr>
        <p:spPr>
          <a:xfrm>
            <a:off x="1200132" y="1527200"/>
            <a:ext cx="9800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Testa os jogos para garantir que funcionem corretamente, identificando falhas. Precisa entender de programação e design.</a:t>
            </a:r>
          </a:p>
        </p:txBody>
      </p:sp>
    </p:spTree>
    <p:extLst>
      <p:ext uri="{BB962C8B-B14F-4D97-AF65-F5344CB8AC3E}">
        <p14:creationId xmlns:p14="http://schemas.microsoft.com/office/powerpoint/2010/main" val="3008497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4258-9081-CBB9-4E72-8B5741DC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B68322C-3FA7-A488-7AEC-3B722548A9AE}"/>
              </a:ext>
            </a:extLst>
          </p:cNvPr>
          <p:cNvCxnSpPr>
            <a:cxnSpLocks/>
          </p:cNvCxnSpPr>
          <p:nvPr/>
        </p:nvCxnSpPr>
        <p:spPr>
          <a:xfrm flipH="1">
            <a:off x="-132522" y="6370320"/>
            <a:ext cx="1232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312CEE35-2352-8643-D36C-FFA58015CDB9}"/>
              </a:ext>
            </a:extLst>
          </p:cNvPr>
          <p:cNvSpPr/>
          <p:nvPr/>
        </p:nvSpPr>
        <p:spPr>
          <a:xfrm>
            <a:off x="0" y="-91245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29F882E-7944-96AF-B63C-4457D0C9E154}"/>
              </a:ext>
            </a:extLst>
          </p:cNvPr>
          <p:cNvSpPr/>
          <p:nvPr/>
        </p:nvSpPr>
        <p:spPr>
          <a:xfrm>
            <a:off x="4493546" y="335848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írculo Parcial 38">
            <a:extLst>
              <a:ext uri="{FF2B5EF4-FFF2-40B4-BE49-F238E27FC236}">
                <a16:creationId xmlns:a16="http://schemas.microsoft.com/office/drawing/2014/main" id="{389C9B0B-727A-062F-8C6C-500B549322C5}"/>
              </a:ext>
            </a:extLst>
          </p:cNvPr>
          <p:cNvSpPr/>
          <p:nvPr/>
        </p:nvSpPr>
        <p:spPr>
          <a:xfrm>
            <a:off x="4493546" y="3354585"/>
            <a:ext cx="3072384" cy="2993985"/>
          </a:xfrm>
          <a:prstGeom prst="pie">
            <a:avLst>
              <a:gd name="adj1" fmla="val 20760655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06FA12A-A07F-8604-8E76-A96844429BC5}"/>
              </a:ext>
            </a:extLst>
          </p:cNvPr>
          <p:cNvSpPr/>
          <p:nvPr/>
        </p:nvSpPr>
        <p:spPr>
          <a:xfrm>
            <a:off x="4831875" y="3667418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E562B4F-F471-1685-40EF-99B415920B80}"/>
              </a:ext>
            </a:extLst>
          </p:cNvPr>
          <p:cNvSpPr txBox="1"/>
          <p:nvPr/>
        </p:nvSpPr>
        <p:spPr>
          <a:xfrm>
            <a:off x="4779264" y="4620744"/>
            <a:ext cx="2536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R$ 4.000,00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B307927-76B6-FAE9-A968-7653AB081743}"/>
              </a:ext>
            </a:extLst>
          </p:cNvPr>
          <p:cNvSpPr txBox="1"/>
          <p:nvPr/>
        </p:nvSpPr>
        <p:spPr>
          <a:xfrm>
            <a:off x="4587547" y="2820455"/>
            <a:ext cx="288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Analista inicial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7F243EB-76B1-954E-6D60-9AA357E24BB5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Marketing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8835A64-EDE7-F4A8-224C-AAF09CAD52EE}"/>
              </a:ext>
            </a:extLst>
          </p:cNvPr>
          <p:cNvSpPr txBox="1"/>
          <p:nvPr/>
        </p:nvSpPr>
        <p:spPr>
          <a:xfrm>
            <a:off x="1200132" y="1527200"/>
            <a:ext cx="9800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Planeja como divulgar e vender jogos. Conhece o mercado e cria estratégias para promover o produto.</a:t>
            </a:r>
          </a:p>
        </p:txBody>
      </p:sp>
    </p:spTree>
    <p:extLst>
      <p:ext uri="{BB962C8B-B14F-4D97-AF65-F5344CB8AC3E}">
        <p14:creationId xmlns:p14="http://schemas.microsoft.com/office/powerpoint/2010/main" val="65771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6990-AF12-4BF2-9E4E-732F4A3271AE}"/>
              </a:ext>
            </a:extLst>
          </p:cNvPr>
          <p:cNvSpPr/>
          <p:nvPr/>
        </p:nvSpPr>
        <p:spPr>
          <a:xfrm>
            <a:off x="-132522" y="-92764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5E599-7FDE-4571-BAF5-81270DE8E1A7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Princípios de game design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0DABD3-6DAB-418C-BC50-5DF0C12B0BBE}"/>
              </a:ext>
            </a:extLst>
          </p:cNvPr>
          <p:cNvSpPr txBox="1"/>
          <p:nvPr/>
        </p:nvSpPr>
        <p:spPr>
          <a:xfrm>
            <a:off x="1028241" y="2083259"/>
            <a:ext cx="991143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Conjunto de regras (definem quem ganha e quem perde;</a:t>
            </a:r>
          </a:p>
          <a:p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"Como jogar" define o que é ou não é divertido;</a:t>
            </a:r>
          </a:p>
          <a:p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pt-BR" sz="2400" dirty="0">
                <a:solidFill>
                  <a:srgbClr val="FFFF00"/>
                </a:solidFill>
                <a:latin typeface="Copperplate Gothic Bold" panose="020E0705020206020404" pitchFamily="34" charset="0"/>
              </a:rPr>
              <a:t>LOOP DE GAMEPLAY</a:t>
            </a:r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!</a:t>
            </a:r>
          </a:p>
          <a:p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podem ter mais de um loop principal;</a:t>
            </a:r>
          </a:p>
          <a:p>
            <a:endParaRPr lang="pt-BR" sz="2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Regras e interações se originam do loop de gameplay.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6471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578A9-D274-A51A-492D-85B40E8E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C98A792-EA8B-F375-9A9A-DED0308F3982}"/>
              </a:ext>
            </a:extLst>
          </p:cNvPr>
          <p:cNvCxnSpPr>
            <a:cxnSpLocks/>
          </p:cNvCxnSpPr>
          <p:nvPr/>
        </p:nvCxnSpPr>
        <p:spPr>
          <a:xfrm flipH="1">
            <a:off x="-132522" y="6370320"/>
            <a:ext cx="1232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EACE418-D9EB-422B-CEAD-D04535A7D616}"/>
              </a:ext>
            </a:extLst>
          </p:cNvPr>
          <p:cNvSpPr/>
          <p:nvPr/>
        </p:nvSpPr>
        <p:spPr>
          <a:xfrm>
            <a:off x="0" y="-91245"/>
            <a:ext cx="12324522" cy="6950764"/>
          </a:xfrm>
          <a:prstGeom prst="rect">
            <a:avLst/>
          </a:prstGeom>
          <a:solidFill>
            <a:srgbClr val="100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200" dirty="0">
              <a:latin typeface="Copperplate Gothic Bold" panose="020E07050202060204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2BB58C9-B188-3F27-4685-BC36697C25F3}"/>
              </a:ext>
            </a:extLst>
          </p:cNvPr>
          <p:cNvSpPr/>
          <p:nvPr/>
        </p:nvSpPr>
        <p:spPr>
          <a:xfrm>
            <a:off x="4493546" y="3358487"/>
            <a:ext cx="3072384" cy="29900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írculo Parcial 38">
            <a:extLst>
              <a:ext uri="{FF2B5EF4-FFF2-40B4-BE49-F238E27FC236}">
                <a16:creationId xmlns:a16="http://schemas.microsoft.com/office/drawing/2014/main" id="{4B1A7D19-E823-E21B-659C-C1F4DEE6C8CD}"/>
              </a:ext>
            </a:extLst>
          </p:cNvPr>
          <p:cNvSpPr/>
          <p:nvPr/>
        </p:nvSpPr>
        <p:spPr>
          <a:xfrm>
            <a:off x="4493546" y="3354585"/>
            <a:ext cx="3072384" cy="2993985"/>
          </a:xfrm>
          <a:prstGeom prst="pie">
            <a:avLst>
              <a:gd name="adj1" fmla="val 20760655"/>
              <a:gd name="adj2" fmla="val 1614149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C5F7A5C-D61A-DA6C-644F-E8F51B4ABBF1}"/>
              </a:ext>
            </a:extLst>
          </p:cNvPr>
          <p:cNvSpPr/>
          <p:nvPr/>
        </p:nvSpPr>
        <p:spPr>
          <a:xfrm>
            <a:off x="4831875" y="3667418"/>
            <a:ext cx="2395728" cy="241401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A3698AB-F090-4BC2-4D9B-A8B23A83E98A}"/>
              </a:ext>
            </a:extLst>
          </p:cNvPr>
          <p:cNvSpPr txBox="1"/>
          <p:nvPr/>
        </p:nvSpPr>
        <p:spPr>
          <a:xfrm>
            <a:off x="4779264" y="4620744"/>
            <a:ext cx="2536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R$ 2.600,00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84C82D6-6DD4-64A2-E4C8-F70F17ACEEAA}"/>
              </a:ext>
            </a:extLst>
          </p:cNvPr>
          <p:cNvSpPr txBox="1"/>
          <p:nvPr/>
        </p:nvSpPr>
        <p:spPr>
          <a:xfrm>
            <a:off x="4674752" y="2820455"/>
            <a:ext cx="27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Salário inicial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A3C5D20-52E2-6FF8-EE95-2A95A126C181}"/>
              </a:ext>
            </a:extLst>
          </p:cNvPr>
          <p:cNvSpPr txBox="1"/>
          <p:nvPr/>
        </p:nvSpPr>
        <p:spPr>
          <a:xfrm>
            <a:off x="-132523" y="464585"/>
            <a:ext cx="12324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Produção Executiva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AEB103A-8D4B-DB26-DC8C-BA9AFEF633BA}"/>
              </a:ext>
            </a:extLst>
          </p:cNvPr>
          <p:cNvSpPr txBox="1"/>
          <p:nvPr/>
        </p:nvSpPr>
        <p:spPr>
          <a:xfrm>
            <a:off x="1200132" y="1527200"/>
            <a:ext cx="9800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Busca recurso financeiro para viabilizar o lançamento de jogos, sendo responsável pela parte administrativa e de estratégia de vedas.</a:t>
            </a:r>
          </a:p>
        </p:txBody>
      </p:sp>
    </p:spTree>
    <p:extLst>
      <p:ext uri="{BB962C8B-B14F-4D97-AF65-F5344CB8AC3E}">
        <p14:creationId xmlns:p14="http://schemas.microsoft.com/office/powerpoint/2010/main" val="2703310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rley games🎮 - YouTube">
            <a:extLst>
              <a:ext uri="{FF2B5EF4-FFF2-40B4-BE49-F238E27FC236}">
                <a16:creationId xmlns:a16="http://schemas.microsoft.com/office/drawing/2014/main" id="{6BDBBFDF-1A4F-FD4D-A3D1-ACFD75D6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5D2FC78-94F6-4B4F-8338-43590F371756}"/>
              </a:ext>
            </a:extLst>
          </p:cNvPr>
          <p:cNvSpPr txBox="1"/>
          <p:nvPr/>
        </p:nvSpPr>
        <p:spPr>
          <a:xfrm>
            <a:off x="0" y="704226"/>
            <a:ext cx="12192000" cy="9233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</a:rPr>
              <a:t>Vamos desenvolver o nosso próprio jogo.</a:t>
            </a:r>
            <a:endParaRPr lang="pt-BR" sz="54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7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CC98AC0-55EF-4D32-8D4F-4A6FD5CC9017}"/>
              </a:ext>
            </a:extLst>
          </p:cNvPr>
          <p:cNvSpPr/>
          <p:nvPr/>
        </p:nvSpPr>
        <p:spPr>
          <a:xfrm>
            <a:off x="-1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6096000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F6FF09-EE94-4038-90A0-5F63FE5D96D9}"/>
              </a:ext>
            </a:extLst>
          </p:cNvPr>
          <p:cNvSpPr txBox="1"/>
          <p:nvPr/>
        </p:nvSpPr>
        <p:spPr>
          <a:xfrm>
            <a:off x="533403" y="613955"/>
            <a:ext cx="5029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Ação</a:t>
            </a:r>
            <a:endParaRPr lang="pt-BR" sz="46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alo Game, Sci-Fi, Alien, Shooter, Spartan PNG">
            <a:extLst>
              <a:ext uri="{FF2B5EF4-FFF2-40B4-BE49-F238E27FC236}">
                <a16:creationId xmlns:a16="http://schemas.microsoft.com/office/drawing/2014/main" id="{0EE61DEA-9A38-4974-A881-E961E212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174"/>
            <a:ext cx="7171509" cy="5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 rot="16200000">
            <a:off x="3657601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Primeira 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Pessoa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1FA56E-4F24-4B0C-85C5-41EE6F66D01F}"/>
              </a:ext>
            </a:extLst>
          </p:cNvPr>
          <p:cNvSpPr txBox="1"/>
          <p:nvPr/>
        </p:nvSpPr>
        <p:spPr>
          <a:xfrm rot="16200000">
            <a:off x="5701110" y="3228945"/>
            <a:ext cx="6857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4876EE-9098-4BAF-9A0E-46B8F34C433C}"/>
              </a:ext>
            </a:extLst>
          </p:cNvPr>
          <p:cNvSpPr txBox="1"/>
          <p:nvPr/>
        </p:nvSpPr>
        <p:spPr>
          <a:xfrm rot="16200000">
            <a:off x="7696203" y="3228944"/>
            <a:ext cx="685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</p:txBody>
      </p:sp>
    </p:spTree>
    <p:extLst>
      <p:ext uri="{BB962C8B-B14F-4D97-AF65-F5344CB8AC3E}">
        <p14:creationId xmlns:p14="http://schemas.microsoft.com/office/powerpoint/2010/main" val="61101375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BCD768A-A390-4E43-8CAF-168EC42617C0}"/>
              </a:ext>
            </a:extLst>
          </p:cNvPr>
          <p:cNvSpPr/>
          <p:nvPr/>
        </p:nvSpPr>
        <p:spPr>
          <a:xfrm>
            <a:off x="-370110" y="-2"/>
            <a:ext cx="2133594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1763486" y="0"/>
            <a:ext cx="631371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8077203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>
            <a:off x="1913133" y="633757"/>
            <a:ext cx="6164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Primeira pessoa</a:t>
            </a:r>
          </a:p>
          <a:p>
            <a:endParaRPr lang="pt-BR" dirty="0"/>
          </a:p>
        </p:txBody>
      </p:sp>
      <p:pic>
        <p:nvPicPr>
          <p:cNvPr id="2054" name="Picture 6" descr="Halo Game, Sci-Fi, Alien, Shooter, Spartan PNG">
            <a:extLst>
              <a:ext uri="{FF2B5EF4-FFF2-40B4-BE49-F238E27FC236}">
                <a16:creationId xmlns:a16="http://schemas.microsoft.com/office/drawing/2014/main" id="{0EE61DEA-9A38-4974-A881-E961E212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535" y="1414174"/>
            <a:ext cx="7550331" cy="5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C1143A-278E-4B69-A269-9A20C071EAF4}"/>
              </a:ext>
            </a:extLst>
          </p:cNvPr>
          <p:cNvSpPr txBox="1"/>
          <p:nvPr/>
        </p:nvSpPr>
        <p:spPr>
          <a:xfrm rot="16200000">
            <a:off x="5701110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3B9DB8-D442-40C2-AED8-1B074C292533}"/>
              </a:ext>
            </a:extLst>
          </p:cNvPr>
          <p:cNvSpPr txBox="1"/>
          <p:nvPr/>
        </p:nvSpPr>
        <p:spPr>
          <a:xfrm rot="16200000">
            <a:off x="7696203" y="3228944"/>
            <a:ext cx="685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</p:txBody>
      </p:sp>
      <p:pic>
        <p:nvPicPr>
          <p:cNvPr id="3" name="Picture 6" descr="Halo Game, Sci-Fi, Alien, Shooter, Spartan PNG">
            <a:extLst>
              <a:ext uri="{FF2B5EF4-FFF2-40B4-BE49-F238E27FC236}">
                <a16:creationId xmlns:a16="http://schemas.microsoft.com/office/drawing/2014/main" id="{FDA74E13-CC04-F6B7-63B2-B5DE555EA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436"/>
          <a:stretch/>
        </p:blipFill>
        <p:spPr bwMode="auto">
          <a:xfrm>
            <a:off x="1763484" y="1414172"/>
            <a:ext cx="2760722" cy="5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6EF6EF-A672-4A5C-8064-4EA7069088E2}"/>
              </a:ext>
            </a:extLst>
          </p:cNvPr>
          <p:cNvSpPr txBox="1"/>
          <p:nvPr/>
        </p:nvSpPr>
        <p:spPr>
          <a:xfrm>
            <a:off x="1763484" y="1730705"/>
            <a:ext cx="631912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Um dos gêneros de jogos mais populares são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os jogos de tiro em primeira pessoa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conhecidos como FPS, colocam o jogador na perspectiva do protagonista, geralmente focando em combate com armas de fogo.</a:t>
            </a:r>
          </a:p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 adrenalina de estar “nos olhos” do personagem e a intensidade das batalhas tornam esses jogos extremamente populares. Títulos como DOOM,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Call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Duty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VALORANT e Counter-Strike são os principais exemplos do gênero.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663222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BCD768A-A390-4E43-8CAF-168EC42617C0}"/>
              </a:ext>
            </a:extLst>
          </p:cNvPr>
          <p:cNvSpPr/>
          <p:nvPr/>
        </p:nvSpPr>
        <p:spPr>
          <a:xfrm>
            <a:off x="-370110" y="-2"/>
            <a:ext cx="2133594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3744689" y="0"/>
            <a:ext cx="631371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1763485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10058407" y="0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>
            <a:off x="3744688" y="743926"/>
            <a:ext cx="6313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6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</a:t>
            </a:r>
            <a:r>
              <a:rPr lang="pt-BR" sz="4600" b="1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P</a:t>
            </a:r>
            <a:r>
              <a:rPr lang="pt-BR" sz="46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essoa</a:t>
            </a:r>
          </a:p>
          <a:p>
            <a:endParaRPr lang="pt-BR" dirty="0"/>
          </a:p>
        </p:txBody>
      </p:sp>
      <p:pic>
        <p:nvPicPr>
          <p:cNvPr id="2054" name="Picture 6" descr="Halo Game, Sci-Fi, Alien, Shooter, Spartan PNG">
            <a:extLst>
              <a:ext uri="{FF2B5EF4-FFF2-40B4-BE49-F238E27FC236}">
                <a16:creationId xmlns:a16="http://schemas.microsoft.com/office/drawing/2014/main" id="{0EE61DEA-9A38-4974-A881-E961E212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535" y="1414174"/>
            <a:ext cx="7550331" cy="5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3B9DB8-D442-40C2-AED8-1B074C292533}"/>
              </a:ext>
            </a:extLst>
          </p:cNvPr>
          <p:cNvSpPr txBox="1"/>
          <p:nvPr/>
        </p:nvSpPr>
        <p:spPr>
          <a:xfrm rot="16200000">
            <a:off x="7696204" y="3228941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26EF6EF-A672-4A5C-8064-4EA7069088E2}"/>
              </a:ext>
            </a:extLst>
          </p:cNvPr>
          <p:cNvSpPr txBox="1"/>
          <p:nvPr/>
        </p:nvSpPr>
        <p:spPr>
          <a:xfrm>
            <a:off x="3857222" y="1710975"/>
            <a:ext cx="6014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jogos de tiro em terceira pessoa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(TPS) permitem que o jogador veja seu personagem por completo, oferecendo uma visão mais ampla do ambiente ao redor. Esse gênero de jogos é conhecido por ter uma ação rápida e elementos de estratégia e cobertura. A série 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Gears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War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e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The Division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exemplos icônicos do gênero.</a:t>
            </a:r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133BE6-D45F-48A0-BF29-0DE21BE15CE4}"/>
              </a:ext>
            </a:extLst>
          </p:cNvPr>
          <p:cNvSpPr txBox="1"/>
          <p:nvPr/>
        </p:nvSpPr>
        <p:spPr>
          <a:xfrm rot="16200000">
            <a:off x="-674914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Primeira Pessoa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C515E7B-5FC2-43FF-8105-7D7998B699CB}"/>
              </a:ext>
            </a:extLst>
          </p:cNvPr>
          <p:cNvSpPr/>
          <p:nvPr/>
        </p:nvSpPr>
        <p:spPr>
          <a:xfrm>
            <a:off x="12192000" y="-2"/>
            <a:ext cx="631371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D1F99BE-AD23-4BC8-A753-5418B091883D}"/>
              </a:ext>
            </a:extLst>
          </p:cNvPr>
          <p:cNvSpPr txBox="1"/>
          <p:nvPr/>
        </p:nvSpPr>
        <p:spPr>
          <a:xfrm>
            <a:off x="12966107" y="633757"/>
            <a:ext cx="4861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6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</a:t>
            </a:r>
          </a:p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002143-E265-4AF5-98E3-8F5158D483B4}"/>
              </a:ext>
            </a:extLst>
          </p:cNvPr>
          <p:cNvSpPr txBox="1"/>
          <p:nvPr/>
        </p:nvSpPr>
        <p:spPr>
          <a:xfrm>
            <a:off x="12341646" y="1710975"/>
            <a:ext cx="6014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 são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centrados em combates diretos entre personagens</a:t>
            </a:r>
            <a:r>
              <a:rPr lang="pt-BR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O objetivo é derrotar o oponente utilizando uma combinação de golpes, bloqueios e ataques especiais. Clássicos como 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Street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Fighter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Mortal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Kombat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The King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Fighters e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Tekken</a:t>
            </a:r>
            <a:r>
              <a:rPr lang="pt-BR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marcos desse gênero, oferecendo uma mistura de estratégia e reflexos rápidos.</a:t>
            </a:r>
            <a:endParaRPr lang="pt-BR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85485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DBCD768A-A390-4E43-8CAF-168EC42617C0}"/>
              </a:ext>
            </a:extLst>
          </p:cNvPr>
          <p:cNvSpPr/>
          <p:nvPr/>
        </p:nvSpPr>
        <p:spPr>
          <a:xfrm>
            <a:off x="-370110" y="-2"/>
            <a:ext cx="2133594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BE54CAE-BB4D-4227-8268-B8A6C67DC046}"/>
              </a:ext>
            </a:extLst>
          </p:cNvPr>
          <p:cNvSpPr/>
          <p:nvPr/>
        </p:nvSpPr>
        <p:spPr>
          <a:xfrm>
            <a:off x="5878283" y="-2"/>
            <a:ext cx="631371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2AD290-7427-45F3-B374-EE3616BEA2B2}"/>
              </a:ext>
            </a:extLst>
          </p:cNvPr>
          <p:cNvSpPr/>
          <p:nvPr/>
        </p:nvSpPr>
        <p:spPr>
          <a:xfrm>
            <a:off x="1763485" y="0"/>
            <a:ext cx="198120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AFEC0F-9D79-4D04-9F86-7B6E6ECEFF4F}"/>
              </a:ext>
            </a:extLst>
          </p:cNvPr>
          <p:cNvSpPr/>
          <p:nvPr/>
        </p:nvSpPr>
        <p:spPr>
          <a:xfrm>
            <a:off x="3744689" y="-2"/>
            <a:ext cx="213359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18322E-59AC-4EFC-9ABA-3C643017E0FD}"/>
              </a:ext>
            </a:extLst>
          </p:cNvPr>
          <p:cNvSpPr txBox="1"/>
          <p:nvPr/>
        </p:nvSpPr>
        <p:spPr>
          <a:xfrm>
            <a:off x="5878281" y="633757"/>
            <a:ext cx="6313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6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</a:t>
            </a:r>
          </a:p>
          <a:p>
            <a:endParaRPr lang="pt-BR" dirty="0"/>
          </a:p>
        </p:txBody>
      </p:sp>
      <p:pic>
        <p:nvPicPr>
          <p:cNvPr id="2054" name="Picture 6" descr="Halo Game, Sci-Fi, Alien, Shooter, Spartan PNG">
            <a:extLst>
              <a:ext uri="{FF2B5EF4-FFF2-40B4-BE49-F238E27FC236}">
                <a16:creationId xmlns:a16="http://schemas.microsoft.com/office/drawing/2014/main" id="{0EE61DEA-9A38-4974-A881-E961E212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1535" y="1414174"/>
            <a:ext cx="7550331" cy="54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6EF6EF-A672-4A5C-8064-4EA7069088E2}"/>
              </a:ext>
            </a:extLst>
          </p:cNvPr>
          <p:cNvSpPr txBox="1"/>
          <p:nvPr/>
        </p:nvSpPr>
        <p:spPr>
          <a:xfrm>
            <a:off x="6027929" y="1710975"/>
            <a:ext cx="60144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 são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centrados em combates diretos entre personagens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. O objetivo é derrotar o oponente utilizando uma combinação de golpes, bloqueios e ataques especiais. Clássicos como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Street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Fighter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Mortal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Kombat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, The King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of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Fighters e </a:t>
            </a:r>
            <a:r>
              <a:rPr lang="pt-BR" sz="2000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Tekken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 são marcos desse gênero, oferecendo uma mistura de estratégia e reflexos rápidos.</a:t>
            </a:r>
            <a:endParaRPr lang="pt-BR" sz="2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5133BE6-D45F-48A0-BF29-0DE21BE15CE4}"/>
              </a:ext>
            </a:extLst>
          </p:cNvPr>
          <p:cNvSpPr txBox="1"/>
          <p:nvPr/>
        </p:nvSpPr>
        <p:spPr>
          <a:xfrm rot="16200000">
            <a:off x="-674913" y="3228945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Primeira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CFB59-D831-4903-A847-5C4780AB36A0}"/>
              </a:ext>
            </a:extLst>
          </p:cNvPr>
          <p:cNvSpPr txBox="1"/>
          <p:nvPr/>
        </p:nvSpPr>
        <p:spPr>
          <a:xfrm rot="16200000">
            <a:off x="1491344" y="3228941"/>
            <a:ext cx="685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B02F79E-D553-4293-8BE5-5BB0D59E0029}"/>
              </a:ext>
            </a:extLst>
          </p:cNvPr>
          <p:cNvSpPr/>
          <p:nvPr/>
        </p:nvSpPr>
        <p:spPr>
          <a:xfrm>
            <a:off x="12203709" y="0"/>
            <a:ext cx="6095999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95BB8F7-4EAA-4F4C-9BEA-2687D48CEDF6}"/>
              </a:ext>
            </a:extLst>
          </p:cNvPr>
          <p:cNvSpPr/>
          <p:nvPr/>
        </p:nvSpPr>
        <p:spPr>
          <a:xfrm>
            <a:off x="18299710" y="0"/>
            <a:ext cx="173903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817BE47-A2BD-4F04-BA4E-BCFD55B6BFF3}"/>
              </a:ext>
            </a:extLst>
          </p:cNvPr>
          <p:cNvSpPr txBox="1"/>
          <p:nvPr/>
        </p:nvSpPr>
        <p:spPr>
          <a:xfrm rot="16200000">
            <a:off x="18098397" y="3254198"/>
            <a:ext cx="238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Ação e Aventura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582D72-B6A9-47D5-AC50-034CE9027B39}"/>
              </a:ext>
            </a:extLst>
          </p:cNvPr>
          <p:cNvSpPr txBox="1"/>
          <p:nvPr/>
        </p:nvSpPr>
        <p:spPr>
          <a:xfrm rot="16200000">
            <a:off x="20151772" y="3115700"/>
            <a:ext cx="23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Terceira Pessoa</a:t>
            </a:r>
          </a:p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DE2ED9-2FD3-4576-AABC-35E270490A28}"/>
              </a:ext>
            </a:extLst>
          </p:cNvPr>
          <p:cNvSpPr txBox="1"/>
          <p:nvPr/>
        </p:nvSpPr>
        <p:spPr>
          <a:xfrm rot="16200000">
            <a:off x="22226841" y="3195675"/>
            <a:ext cx="220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de lutas</a:t>
            </a:r>
          </a:p>
          <a:p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919B4AC-6389-45B7-80EB-598B14682A81}"/>
              </a:ext>
            </a:extLst>
          </p:cNvPr>
          <p:cNvSpPr txBox="1"/>
          <p:nvPr/>
        </p:nvSpPr>
        <p:spPr>
          <a:xfrm>
            <a:off x="12192804" y="613955"/>
            <a:ext cx="611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Jogos de Aventura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E1697C6-07D2-47C2-870C-1AE5BDA0521F}"/>
              </a:ext>
            </a:extLst>
          </p:cNvPr>
          <p:cNvSpPr/>
          <p:nvPr/>
        </p:nvSpPr>
        <p:spPr>
          <a:xfrm>
            <a:off x="20038745" y="0"/>
            <a:ext cx="152160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5FD947C-70C1-4DA7-A33E-D237F6DEECC2}"/>
              </a:ext>
            </a:extLst>
          </p:cNvPr>
          <p:cNvSpPr/>
          <p:nvPr/>
        </p:nvSpPr>
        <p:spPr>
          <a:xfrm>
            <a:off x="22994843" y="0"/>
            <a:ext cx="1400867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402672C-50C8-439F-896B-0845E3353B0D}"/>
              </a:ext>
            </a:extLst>
          </p:cNvPr>
          <p:cNvSpPr/>
          <p:nvPr/>
        </p:nvSpPr>
        <p:spPr>
          <a:xfrm>
            <a:off x="21571253" y="0"/>
            <a:ext cx="141813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381000" dist="381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4D941F7-94A9-43FC-B867-93D0818C6F7C}"/>
              </a:ext>
            </a:extLst>
          </p:cNvPr>
          <p:cNvSpPr txBox="1"/>
          <p:nvPr/>
        </p:nvSpPr>
        <p:spPr>
          <a:xfrm rot="16200000">
            <a:off x="19575532" y="3264064"/>
            <a:ext cx="23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Metroidvania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0B4E40B-41FF-4307-9BD1-34532F41E414}"/>
              </a:ext>
            </a:extLst>
          </p:cNvPr>
          <p:cNvSpPr txBox="1"/>
          <p:nvPr/>
        </p:nvSpPr>
        <p:spPr>
          <a:xfrm rot="16200000">
            <a:off x="22588672" y="3344847"/>
            <a:ext cx="22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Jogos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Sandbox</a:t>
            </a:r>
            <a:endParaRPr lang="pt-BR" b="1" i="0" dirty="0">
              <a:solidFill>
                <a:schemeClr val="bg1"/>
              </a:solidFill>
              <a:effectLst/>
              <a:latin typeface="Copperplate Gothic Bold" panose="020E07050202060204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CE987B8-269B-4C45-9AFE-3EE78AB46842}"/>
              </a:ext>
            </a:extLst>
          </p:cNvPr>
          <p:cNvSpPr txBox="1"/>
          <p:nvPr/>
        </p:nvSpPr>
        <p:spPr>
          <a:xfrm rot="16200000">
            <a:off x="21097134" y="3278452"/>
            <a:ext cx="23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Point </a:t>
            </a:r>
            <a:r>
              <a:rPr lang="pt-BR" b="1" i="0" dirty="0" err="1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and</a:t>
            </a:r>
            <a:r>
              <a:rPr lang="pt-BR" b="1" i="0" dirty="0">
                <a:solidFill>
                  <a:schemeClr val="bg1"/>
                </a:solidFill>
                <a:effectLst/>
                <a:latin typeface="Copperplate Gothic Bold" panose="020E0705020206020404" pitchFamily="34" charset="0"/>
              </a:rPr>
              <a:t> Click</a:t>
            </a:r>
          </a:p>
        </p:txBody>
      </p:sp>
      <p:pic>
        <p:nvPicPr>
          <p:cNvPr id="37" name="Picture 6" descr="Lara Croft Tomb Raider Transparent | PNG All">
            <a:extLst>
              <a:ext uri="{FF2B5EF4-FFF2-40B4-BE49-F238E27FC236}">
                <a16:creationId xmlns:a16="http://schemas.microsoft.com/office/drawing/2014/main" id="{404CCC4F-4675-45D2-8962-8171A01C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248" y="1211282"/>
            <a:ext cx="5283641" cy="704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14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2344</Words>
  <Application>Microsoft Office PowerPoint</Application>
  <PresentationFormat>Widescreen</PresentationFormat>
  <Paragraphs>251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Copperplate Gothic Bold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Gabriel de Moraes Carvalho</dc:creator>
  <cp:lastModifiedBy>Diego Carvalho</cp:lastModifiedBy>
  <cp:revision>59</cp:revision>
  <dcterms:created xsi:type="dcterms:W3CDTF">2024-10-30T19:34:19Z</dcterms:created>
  <dcterms:modified xsi:type="dcterms:W3CDTF">2024-11-20T16:10:59Z</dcterms:modified>
</cp:coreProperties>
</file>